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70" r:id="rId4"/>
    <p:sldId id="258" r:id="rId5"/>
    <p:sldId id="259" r:id="rId6"/>
    <p:sldId id="267" r:id="rId7"/>
    <p:sldId id="262" r:id="rId8"/>
    <p:sldId id="268" r:id="rId9"/>
    <p:sldId id="269" r:id="rId10"/>
    <p:sldId id="274" r:id="rId11"/>
    <p:sldId id="256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10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2C8A-4964-4258-8F0C-06E2A94E814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9345F-EC2E-4E32-9C64-1826D88D6E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Методы программирования в ограничениях в задачах кластеризации с частичным привлечением учителя</a:t>
            </a:r>
            <a:br>
              <a:rPr lang="ru-RU" b="1" cap="all" dirty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5301208"/>
            <a:ext cx="6512768" cy="936104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/>
              <a:t>Аспирант: Зуенко О.Н.</a:t>
            </a:r>
          </a:p>
          <a:p>
            <a:pPr algn="r"/>
            <a:r>
              <a:rPr lang="ru-RU" dirty="0"/>
              <a:t>Научный руководитель: д.т.н. Олейник А.Г.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-140396"/>
            <a:ext cx="8229600" cy="850106"/>
          </a:xfrm>
        </p:spPr>
        <p:txBody>
          <a:bodyPr/>
          <a:lstStyle/>
          <a:p>
            <a:r>
              <a:rPr lang="ru-RU" sz="4000" dirty="0"/>
              <a:t>Пример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AF68C4-D1AC-4B04-8315-47CBDAD4AE3C}"/>
              </a:ext>
            </a:extLst>
          </p:cNvPr>
          <p:cNvSpPr txBox="1"/>
          <p:nvPr/>
        </p:nvSpPr>
        <p:spPr>
          <a:xfrm>
            <a:off x="107504" y="476672"/>
            <a:ext cx="927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3</a:t>
            </a:r>
            <a:r>
              <a:rPr lang="en-US" b="1" i="1" dirty="0"/>
              <a:t> </a:t>
            </a:r>
            <a:r>
              <a:rPr lang="ru-RU" b="1" i="1" dirty="0"/>
              <a:t>шаг</a:t>
            </a:r>
            <a:r>
              <a:rPr lang="ru-RU" dirty="0"/>
              <a:t>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1E2700-91BE-4A71-B99D-FB83BB67FD2E}"/>
              </a:ext>
            </a:extLst>
          </p:cNvPr>
          <p:cNvSpPr txBox="1"/>
          <p:nvPr/>
        </p:nvSpPr>
        <p:spPr>
          <a:xfrm>
            <a:off x="126758" y="2242686"/>
            <a:ext cx="927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4</a:t>
            </a:r>
            <a:r>
              <a:rPr lang="en-US" b="1" i="1" dirty="0"/>
              <a:t> </a:t>
            </a:r>
            <a:r>
              <a:rPr lang="ru-RU" b="1" i="1" dirty="0"/>
              <a:t>шаг</a:t>
            </a:r>
            <a:r>
              <a:rPr lang="ru-RU" dirty="0"/>
              <a:t> </a:t>
            </a: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4C993F7E-4862-4BF1-8900-81EEAFA503E3}"/>
              </a:ext>
            </a:extLst>
          </p:cNvPr>
          <p:cNvGrpSpPr/>
          <p:nvPr/>
        </p:nvGrpSpPr>
        <p:grpSpPr>
          <a:xfrm>
            <a:off x="3342707" y="742093"/>
            <a:ext cx="1996284" cy="1577603"/>
            <a:chOff x="2614495" y="1475466"/>
            <a:chExt cx="1390117" cy="1095835"/>
          </a:xfrm>
        </p:grpSpPr>
        <p:graphicFrame>
          <p:nvGraphicFramePr>
            <p:cNvPr id="5" name="Объект 4">
              <a:extLst>
                <a:ext uri="{FF2B5EF4-FFF2-40B4-BE49-F238E27FC236}">
                  <a16:creationId xmlns:a16="http://schemas.microsoft.com/office/drawing/2014/main" id="{35A19F29-A35E-4167-9D13-A71A93E2F91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430187"/>
                </p:ext>
              </p:extLst>
            </p:nvPr>
          </p:nvGraphicFramePr>
          <p:xfrm>
            <a:off x="2614495" y="1475466"/>
            <a:ext cx="1363663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0" name="Equation" r:id="rId3" imgW="1473200" imgH="228600" progId="Equation.DSMT4">
                    <p:embed/>
                  </p:oleObj>
                </mc:Choice>
                <mc:Fallback>
                  <p:oleObj name="Equation" r:id="rId3" imgW="1473200" imgH="228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4495" y="1475466"/>
                          <a:ext cx="1363663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Объект 5">
              <a:extLst>
                <a:ext uri="{FF2B5EF4-FFF2-40B4-BE49-F238E27FC236}">
                  <a16:creationId xmlns:a16="http://schemas.microsoft.com/office/drawing/2014/main" id="{508210FF-A1BA-4448-9FBF-E2995C04381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6445897"/>
                </p:ext>
              </p:extLst>
            </p:nvPr>
          </p:nvGraphicFramePr>
          <p:xfrm>
            <a:off x="2617137" y="1686294"/>
            <a:ext cx="1355725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1" name="Equation" r:id="rId5" imgW="1460500" imgH="228600" progId="Equation.DSMT4">
                    <p:embed/>
                  </p:oleObj>
                </mc:Choice>
                <mc:Fallback>
                  <p:oleObj name="Equation" r:id="rId5" imgW="1460500" imgH="228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7137" y="1686294"/>
                          <a:ext cx="1355725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Объект 6">
              <a:extLst>
                <a:ext uri="{FF2B5EF4-FFF2-40B4-BE49-F238E27FC236}">
                  <a16:creationId xmlns:a16="http://schemas.microsoft.com/office/drawing/2014/main" id="{7DEB6890-E908-47AE-8D2C-C7516FF012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8315712"/>
                </p:ext>
              </p:extLst>
            </p:nvPr>
          </p:nvGraphicFramePr>
          <p:xfrm>
            <a:off x="2618464" y="1898802"/>
            <a:ext cx="1355725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2" name="Equation" r:id="rId7" imgW="1460500" imgH="228600" progId="Equation.DSMT4">
                    <p:embed/>
                  </p:oleObj>
                </mc:Choice>
                <mc:Fallback>
                  <p:oleObj name="Equation" r:id="rId7" imgW="1460500" imgH="2286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8464" y="1898802"/>
                          <a:ext cx="1355725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Объект 8">
              <a:extLst>
                <a:ext uri="{FF2B5EF4-FFF2-40B4-BE49-F238E27FC236}">
                  <a16:creationId xmlns:a16="http://schemas.microsoft.com/office/drawing/2014/main" id="{42ACFAE6-4857-4101-AF87-A089100938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8376661"/>
                </p:ext>
              </p:extLst>
            </p:nvPr>
          </p:nvGraphicFramePr>
          <p:xfrm>
            <a:off x="2620312" y="2124426"/>
            <a:ext cx="13335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3" name="Equation" r:id="rId9" imgW="1498600" imgH="228600" progId="Equation.DSMT4">
                    <p:embed/>
                  </p:oleObj>
                </mc:Choice>
                <mc:Fallback>
                  <p:oleObj name="Equation" r:id="rId9" imgW="1498600" imgH="2286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0312" y="2124426"/>
                          <a:ext cx="1333500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Объект 9">
              <a:extLst>
                <a:ext uri="{FF2B5EF4-FFF2-40B4-BE49-F238E27FC236}">
                  <a16:creationId xmlns:a16="http://schemas.microsoft.com/office/drawing/2014/main" id="{882F5861-7ABD-4075-AD15-01F93B23352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0938235"/>
                </p:ext>
              </p:extLst>
            </p:nvPr>
          </p:nvGraphicFramePr>
          <p:xfrm>
            <a:off x="2617137" y="2342701"/>
            <a:ext cx="1387475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4" name="Equation" r:id="rId11" imgW="1498600" imgH="228600" progId="Equation.DSMT4">
                    <p:embed/>
                  </p:oleObj>
                </mc:Choice>
                <mc:Fallback>
                  <p:oleObj name="Equation" r:id="rId11" imgW="1498600" imgH="2286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7137" y="2342701"/>
                          <a:ext cx="1387475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BDC4715F-A3EE-40C1-8A71-C1095AE071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668248"/>
              </p:ext>
            </p:extLst>
          </p:nvPr>
        </p:nvGraphicFramePr>
        <p:xfrm>
          <a:off x="5760694" y="476672"/>
          <a:ext cx="3347810" cy="1874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5" name="Equation" r:id="rId13" imgW="2692400" imgH="1397000" progId="Equation.DSMT4">
                  <p:embed/>
                </p:oleObj>
              </mc:Choice>
              <mc:Fallback>
                <p:oleObj name="Equation" r:id="rId13" imgW="2692400" imgH="1397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0694" y="476672"/>
                        <a:ext cx="3347810" cy="1874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>
            <a:extLst>
              <a:ext uri="{FF2B5EF4-FFF2-40B4-BE49-F238E27FC236}">
                <a16:creationId xmlns:a16="http://schemas.microsoft.com/office/drawing/2014/main" id="{557A612A-E29D-432E-8743-5843E4A3E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682" y="1202938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09122AE4-64F2-459D-B7A6-091097CEC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682" y="1660138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Стрелка: влево-вправо 19">
            <a:extLst>
              <a:ext uri="{FF2B5EF4-FFF2-40B4-BE49-F238E27FC236}">
                <a16:creationId xmlns:a16="http://schemas.microsoft.com/office/drawing/2014/main" id="{3C82C562-5E20-43A9-A0E6-DFAB2460A7E4}"/>
              </a:ext>
            </a:extLst>
          </p:cNvPr>
          <p:cNvSpPr/>
          <p:nvPr/>
        </p:nvSpPr>
        <p:spPr>
          <a:xfrm>
            <a:off x="5353342" y="1268760"/>
            <a:ext cx="370786" cy="27699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88336DFF-31BE-4758-97AD-868E67FB1906}"/>
              </a:ext>
            </a:extLst>
          </p:cNvPr>
          <p:cNvGrpSpPr/>
          <p:nvPr/>
        </p:nvGrpSpPr>
        <p:grpSpPr>
          <a:xfrm>
            <a:off x="1729135" y="764704"/>
            <a:ext cx="1079050" cy="1411722"/>
            <a:chOff x="842266" y="1267625"/>
            <a:chExt cx="655638" cy="1123000"/>
          </a:xfrm>
        </p:grpSpPr>
        <p:graphicFrame>
          <p:nvGraphicFramePr>
            <p:cNvPr id="21" name="Объект 20">
              <a:extLst>
                <a:ext uri="{FF2B5EF4-FFF2-40B4-BE49-F238E27FC236}">
                  <a16:creationId xmlns:a16="http://schemas.microsoft.com/office/drawing/2014/main" id="{D99B9FB6-F519-47DC-A5C4-F88BF3D901E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8408708"/>
                </p:ext>
              </p:extLst>
            </p:nvPr>
          </p:nvGraphicFramePr>
          <p:xfrm>
            <a:off x="844668" y="1267625"/>
            <a:ext cx="587375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6" name="Equation" r:id="rId15" imgW="647700" imgH="241300" progId="Equation.DSMT4">
                    <p:embed/>
                  </p:oleObj>
                </mc:Choice>
                <mc:Fallback>
                  <p:oleObj name="Equation" r:id="rId15" imgW="647700" imgH="24130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668" y="1267625"/>
                          <a:ext cx="587375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Объект 21">
              <a:extLst>
                <a:ext uri="{FF2B5EF4-FFF2-40B4-BE49-F238E27FC236}">
                  <a16:creationId xmlns:a16="http://schemas.microsoft.com/office/drawing/2014/main" id="{3F041CAC-573D-4790-AF81-03A34C4841F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7968754"/>
                </p:ext>
              </p:extLst>
            </p:nvPr>
          </p:nvGraphicFramePr>
          <p:xfrm>
            <a:off x="844342" y="1489869"/>
            <a:ext cx="609600" cy="236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7" name="Equation" r:id="rId17" imgW="634725" imgH="241195" progId="Equation.DSMT4">
                    <p:embed/>
                  </p:oleObj>
                </mc:Choice>
                <mc:Fallback>
                  <p:oleObj name="Equation" r:id="rId17" imgW="634725" imgH="241195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342" y="1489869"/>
                          <a:ext cx="609600" cy="236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Объект 22">
              <a:extLst>
                <a:ext uri="{FF2B5EF4-FFF2-40B4-BE49-F238E27FC236}">
                  <a16:creationId xmlns:a16="http://schemas.microsoft.com/office/drawing/2014/main" id="{515F22A9-FCD5-46E4-960D-93146139C3B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4112346"/>
                </p:ext>
              </p:extLst>
            </p:nvPr>
          </p:nvGraphicFramePr>
          <p:xfrm>
            <a:off x="844814" y="1718311"/>
            <a:ext cx="631825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8" name="Equation" r:id="rId19" imgW="634725" imgH="241195" progId="Equation.DSMT4">
                    <p:embed/>
                  </p:oleObj>
                </mc:Choice>
                <mc:Fallback>
                  <p:oleObj name="Equation" r:id="rId19" imgW="634725" imgH="241195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814" y="1718311"/>
                          <a:ext cx="631825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Объект 23">
              <a:extLst>
                <a:ext uri="{FF2B5EF4-FFF2-40B4-BE49-F238E27FC236}">
                  <a16:creationId xmlns:a16="http://schemas.microsoft.com/office/drawing/2014/main" id="{EEA0FB16-E058-40D6-8A14-82F49F8BE16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1155787"/>
                </p:ext>
              </p:extLst>
            </p:nvPr>
          </p:nvGraphicFramePr>
          <p:xfrm>
            <a:off x="842266" y="1921958"/>
            <a:ext cx="655638" cy="236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59" name="Equation" r:id="rId21" imgW="672808" imgH="241195" progId="Equation.DSMT4">
                    <p:embed/>
                  </p:oleObj>
                </mc:Choice>
                <mc:Fallback>
                  <p:oleObj name="Equation" r:id="rId21" imgW="672808" imgH="241195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266" y="1921958"/>
                          <a:ext cx="655638" cy="236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Объект 24">
              <a:extLst>
                <a:ext uri="{FF2B5EF4-FFF2-40B4-BE49-F238E27FC236}">
                  <a16:creationId xmlns:a16="http://schemas.microsoft.com/office/drawing/2014/main" id="{96169E46-B5ED-444F-A22B-61581AEFFFE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561496"/>
                </p:ext>
              </p:extLst>
            </p:nvPr>
          </p:nvGraphicFramePr>
          <p:xfrm>
            <a:off x="844342" y="2154087"/>
            <a:ext cx="609600" cy="236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060" name="Equation" r:id="rId23" imgW="672808" imgH="241195" progId="Equation.DSMT4">
                    <p:embed/>
                  </p:oleObj>
                </mc:Choice>
                <mc:Fallback>
                  <p:oleObj name="Equation" r:id="rId23" imgW="672808" imgH="241195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342" y="2154087"/>
                          <a:ext cx="609600" cy="236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Rectangle 19">
            <a:extLst>
              <a:ext uri="{FF2B5EF4-FFF2-40B4-BE49-F238E27FC236}">
                <a16:creationId xmlns:a16="http://schemas.microsoft.com/office/drawing/2014/main" id="{1BFBD890-0D78-4EBB-9D4B-85E15ABCF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05" y="1267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1BEA0A0-819E-427C-9DBB-7BE388BD8C0A}"/>
              </a:ext>
            </a:extLst>
          </p:cNvPr>
          <p:cNvSpPr txBox="1"/>
          <p:nvPr/>
        </p:nvSpPr>
        <p:spPr>
          <a:xfrm>
            <a:off x="151585" y="1350988"/>
            <a:ext cx="13240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[465,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832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Левая фигурная скобка 32">
            <a:extLst>
              <a:ext uri="{FF2B5EF4-FFF2-40B4-BE49-F238E27FC236}">
                <a16:creationId xmlns:a16="http://schemas.microsoft.com/office/drawing/2014/main" id="{633F21AD-A8E8-4861-8B5F-CE363C2B9C0C}"/>
              </a:ext>
            </a:extLst>
          </p:cNvPr>
          <p:cNvSpPr/>
          <p:nvPr/>
        </p:nvSpPr>
        <p:spPr>
          <a:xfrm>
            <a:off x="1494966" y="796934"/>
            <a:ext cx="168131" cy="141588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9E82941-1D16-45FF-A752-A18E72D245D1}"/>
              </a:ext>
            </a:extLst>
          </p:cNvPr>
          <p:cNvSpPr txBox="1"/>
          <p:nvPr/>
        </p:nvSpPr>
        <p:spPr>
          <a:xfrm>
            <a:off x="179512" y="2638067"/>
            <a:ext cx="892899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hangingPunct="0">
              <a:spcAft>
                <a:spcPts val="600"/>
              </a:spcAft>
            </a:pPr>
            <a:r>
              <a:rPr lang="ru-RU" sz="1600" b="1" i="1" dirty="0">
                <a:effectLst/>
                <a:ea typeface="Times New Roman" panose="02020603050405020304" pitchFamily="18" charset="0"/>
              </a:rPr>
              <a:t>Утверждение </a:t>
            </a:r>
            <a:r>
              <a:rPr lang="ru-RU" sz="1600" b="1" dirty="0">
                <a:effectLst/>
                <a:ea typeface="Times New Roman" panose="02020603050405020304" pitchFamily="18" charset="0"/>
              </a:rPr>
              <a:t>1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.</a:t>
            </a:r>
            <a:r>
              <a:rPr lang="ru-RU" sz="1600" b="1" dirty="0">
                <a:effectLst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Если строка </a:t>
            </a:r>
            <a:r>
              <a:rPr lang="ru-RU" sz="1600" i="1" dirty="0" err="1">
                <a:effectLst/>
                <a:ea typeface="Times New Roman" panose="02020603050405020304" pitchFamily="18" charset="0"/>
              </a:rPr>
              <a:t>smart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-таблицы </a:t>
            </a:r>
            <a:r>
              <a:rPr lang="ru-RU" sz="1600" i="1" dirty="0">
                <a:effectLst/>
                <a:ea typeface="Times New Roman" panose="02020603050405020304" pitchFamily="18" charset="0"/>
              </a:rPr>
              <a:t>D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-типа пуста, то таблица пуста.</a:t>
            </a:r>
          </a:p>
          <a:p>
            <a:pPr algn="just" hangingPunct="0">
              <a:spcAft>
                <a:spcPts val="600"/>
              </a:spcAft>
            </a:pPr>
            <a:r>
              <a:rPr lang="ru-RU" sz="1600" b="1" i="1" dirty="0">
                <a:effectLst/>
                <a:ea typeface="Times New Roman" panose="02020603050405020304" pitchFamily="18" charset="0"/>
              </a:rPr>
              <a:t>Утверждение </a:t>
            </a:r>
            <a:r>
              <a:rPr lang="ru-RU" sz="1600" b="1" dirty="0">
                <a:effectLst/>
                <a:ea typeface="Times New Roman" panose="02020603050405020304" pitchFamily="18" charset="0"/>
              </a:rPr>
              <a:t>2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.</a:t>
            </a:r>
            <a:r>
              <a:rPr lang="ru-RU" sz="1600" b="1" dirty="0">
                <a:effectLst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Если все компоненты некоторого атрибута пусты, то данный атрибут можно удалить из </a:t>
            </a:r>
            <a:r>
              <a:rPr lang="ru-RU" sz="1600" i="1" dirty="0" err="1">
                <a:effectLst/>
                <a:ea typeface="Times New Roman" panose="02020603050405020304" pitchFamily="18" charset="0"/>
              </a:rPr>
              <a:t>smart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-таблицы </a:t>
            </a:r>
            <a:r>
              <a:rPr lang="ru-RU" sz="1600" i="1" dirty="0">
                <a:effectLst/>
                <a:ea typeface="Times New Roman" panose="02020603050405020304" pitchFamily="18" charset="0"/>
              </a:rPr>
              <a:t>D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-типа.</a:t>
            </a:r>
          </a:p>
          <a:p>
            <a:pPr algn="just" hangingPunct="0">
              <a:spcAft>
                <a:spcPts val="600"/>
              </a:spcAft>
            </a:pPr>
            <a:r>
              <a:rPr lang="ru-RU" sz="1600" b="1" i="1" dirty="0">
                <a:effectLst/>
                <a:ea typeface="Times New Roman" panose="02020603050405020304" pitchFamily="18" charset="0"/>
              </a:rPr>
              <a:t>Утверждение </a:t>
            </a:r>
            <a:r>
              <a:rPr lang="ru-RU" sz="1600" b="1" dirty="0">
                <a:effectLst/>
                <a:ea typeface="Times New Roman" panose="02020603050405020304" pitchFamily="18" charset="0"/>
              </a:rPr>
              <a:t>3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.</a:t>
            </a:r>
            <a:r>
              <a:rPr lang="ru-RU" sz="1600" b="1" dirty="0">
                <a:effectLst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Если в </a:t>
            </a:r>
            <a:r>
              <a:rPr lang="ru-RU" sz="1600" i="1" dirty="0" err="1">
                <a:effectLst/>
                <a:ea typeface="Times New Roman" panose="02020603050405020304" pitchFamily="18" charset="0"/>
              </a:rPr>
              <a:t>smart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-таблице </a:t>
            </a:r>
            <a:r>
              <a:rPr lang="ru-RU" sz="1600" i="1" dirty="0">
                <a:effectLst/>
                <a:ea typeface="Times New Roman" panose="02020603050405020304" pitchFamily="18" charset="0"/>
              </a:rPr>
              <a:t>D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-типа есть строка, содержащая лишь одну непустую компоненту, то все кванты, не входящие в эту компоненту, удаляются из соответствующего домена.</a:t>
            </a:r>
          </a:p>
          <a:p>
            <a:pPr algn="just" hangingPunct="0">
              <a:spcAft>
                <a:spcPts val="600"/>
              </a:spcAft>
            </a:pPr>
            <a:r>
              <a:rPr lang="ru-RU" sz="1600" b="1" i="1" dirty="0">
                <a:effectLst/>
                <a:ea typeface="Times New Roman" panose="02020603050405020304" pitchFamily="18" charset="0"/>
              </a:rPr>
              <a:t>Утверждение 4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.</a:t>
            </a:r>
            <a:r>
              <a:rPr lang="ru-RU" sz="1600" b="1" dirty="0">
                <a:effectLst/>
                <a:ea typeface="Times New Roman" panose="02020603050405020304" pitchFamily="18" charset="0"/>
              </a:rPr>
              <a:t> 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Если строка </a:t>
            </a:r>
            <a:r>
              <a:rPr lang="ru-RU" sz="1600" i="1" dirty="0" err="1">
                <a:effectLst/>
                <a:ea typeface="Times New Roman" panose="02020603050405020304" pitchFamily="18" charset="0"/>
              </a:rPr>
              <a:t>smart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-таблицы </a:t>
            </a:r>
            <a:r>
              <a:rPr lang="ru-RU" sz="1600" i="1" dirty="0">
                <a:effectLst/>
                <a:ea typeface="Times New Roman" panose="02020603050405020304" pitchFamily="18" charset="0"/>
              </a:rPr>
              <a:t>D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-типа содержит хотя бы одну полную компоненту, то она удаляется.</a:t>
            </a:r>
          </a:p>
          <a:p>
            <a:pPr algn="just" hangingPunct="0">
              <a:spcAft>
                <a:spcPts val="600"/>
              </a:spcAft>
            </a:pPr>
            <a:r>
              <a:rPr lang="ru-RU" sz="1600" b="1" i="1" dirty="0">
                <a:effectLst/>
                <a:ea typeface="Times New Roman" panose="02020603050405020304" pitchFamily="18" charset="0"/>
              </a:rPr>
              <a:t>Утверждение 5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. Если компонента атрибута </a:t>
            </a:r>
            <a:r>
              <a:rPr lang="ru-RU" sz="1600" i="1" dirty="0" err="1">
                <a:effectLst/>
                <a:ea typeface="Times New Roman" panose="02020603050405020304" pitchFamily="18" charset="0"/>
              </a:rPr>
              <a:t>smart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-таблицы </a:t>
            </a:r>
            <a:r>
              <a:rPr lang="ru-RU" sz="1600" i="1" dirty="0">
                <a:effectLst/>
                <a:ea typeface="Times New Roman" panose="02020603050405020304" pitchFamily="18" charset="0"/>
              </a:rPr>
              <a:t>D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-типа содержит квант, не принадлежащий соответствующему домену, то квант удаляется из компоненты.</a:t>
            </a:r>
          </a:p>
          <a:p>
            <a:pPr algn="just" hangingPunct="0">
              <a:spcAft>
                <a:spcPts val="600"/>
              </a:spcAft>
            </a:pPr>
            <a:r>
              <a:rPr lang="ru-RU" sz="1600" b="1" i="1" dirty="0">
                <a:effectLst/>
                <a:ea typeface="Times New Roman" panose="02020603050405020304" pitchFamily="18" charset="0"/>
              </a:rPr>
              <a:t>Утверждение </a:t>
            </a:r>
            <a:r>
              <a:rPr lang="ru-RU" sz="1600" b="1" dirty="0">
                <a:effectLst/>
                <a:ea typeface="Times New Roman" panose="02020603050405020304" pitchFamily="18" charset="0"/>
              </a:rPr>
              <a:t>6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. Если в </a:t>
            </a:r>
            <a:r>
              <a:rPr lang="ru-RU" sz="1600" i="1" dirty="0" err="1">
                <a:effectLst/>
                <a:ea typeface="Times New Roman" panose="02020603050405020304" pitchFamily="18" charset="0"/>
              </a:rPr>
              <a:t>smart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-таблице </a:t>
            </a:r>
            <a:r>
              <a:rPr lang="ru-RU" sz="1600" i="1" dirty="0">
                <a:effectLst/>
                <a:ea typeface="Times New Roman" panose="02020603050405020304" pitchFamily="18" charset="0"/>
              </a:rPr>
              <a:t>D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-типа усечён один или несколько доменов простых атрибутов, которые формируют некоторый составной атрибут, то: из домена составного атрибута исключаются кванты, которые обращаются в пустое множество при новых доменах соответствующих простых атрибутов.</a:t>
            </a:r>
          </a:p>
          <a:p>
            <a:pPr algn="just" hangingPunct="0">
              <a:spcAft>
                <a:spcPts val="600"/>
              </a:spcAft>
            </a:pPr>
            <a:r>
              <a:rPr lang="ru-RU" sz="1600" b="1" i="1" dirty="0">
                <a:effectLst/>
                <a:ea typeface="Times New Roman" panose="02020603050405020304" pitchFamily="18" charset="0"/>
              </a:rPr>
              <a:t>Утверждение 7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. В случае конкретизации домена сложного атрибута должны быть конкретизированы и домены соответствующих простых атрибутов.</a:t>
            </a:r>
          </a:p>
        </p:txBody>
      </p:sp>
    </p:spTree>
    <p:extLst>
      <p:ext uri="{BB962C8B-B14F-4D97-AF65-F5344CB8AC3E}">
        <p14:creationId xmlns:p14="http://schemas.microsoft.com/office/powerpoint/2010/main" val="1636443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908720"/>
            <a:ext cx="7416824" cy="18002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sz="3400" b="1" i="1" dirty="0">
                <a:solidFill>
                  <a:schemeClr val="tx1"/>
                </a:solidFill>
              </a:rPr>
              <a:t>1 решение</a:t>
            </a:r>
            <a:r>
              <a:rPr lang="ru-RU" sz="3400" dirty="0">
                <a:solidFill>
                  <a:schemeClr val="tx1"/>
                </a:solidFill>
              </a:rPr>
              <a:t>: в класс А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попадают объекты 1, 2, 3, 4, 9, 10, 11, 12, 13, 14; </a:t>
            </a:r>
          </a:p>
          <a:p>
            <a:pPr algn="l"/>
            <a:r>
              <a:rPr lang="ru-RU" sz="3400" dirty="0">
                <a:solidFill>
                  <a:schemeClr val="tx1"/>
                </a:solidFill>
              </a:rPr>
              <a:t>в класс В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– объекты 7, 8; в класс С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– объекты 5, 6.</a:t>
            </a:r>
          </a:p>
          <a:p>
            <a:pPr algn="l"/>
            <a:r>
              <a:rPr lang="ru-RU" sz="3400" b="1" i="1" dirty="0">
                <a:solidFill>
                  <a:schemeClr val="tx1"/>
                </a:solidFill>
              </a:rPr>
              <a:t>2 решение</a:t>
            </a:r>
            <a:r>
              <a:rPr lang="ru-RU" sz="3400" dirty="0">
                <a:solidFill>
                  <a:schemeClr val="tx1"/>
                </a:solidFill>
              </a:rPr>
              <a:t>: в класс А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попадают объекты 1; 2; 3; 4; 7; 9; 11; 12; 13; 14; </a:t>
            </a:r>
          </a:p>
          <a:p>
            <a:pPr algn="l"/>
            <a:r>
              <a:rPr lang="ru-RU" sz="3400" dirty="0">
                <a:solidFill>
                  <a:schemeClr val="tx1"/>
                </a:solidFill>
              </a:rPr>
              <a:t>в класс В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– объекты 8, 10; в класс С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– объекты 5, 6.</a:t>
            </a:r>
          </a:p>
          <a:p>
            <a:pPr algn="l"/>
            <a:r>
              <a:rPr lang="ru-RU" sz="3400" b="1" i="1" dirty="0">
                <a:solidFill>
                  <a:schemeClr val="tx1"/>
                </a:solidFill>
              </a:rPr>
              <a:t>3 решение</a:t>
            </a:r>
            <a:r>
              <a:rPr lang="ru-RU" sz="3400" dirty="0">
                <a:solidFill>
                  <a:schemeClr val="tx1"/>
                </a:solidFill>
              </a:rPr>
              <a:t>: в класс А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попадают объекты 1; 2; 3; 4; 9; 11; 12; 13; 14; </a:t>
            </a:r>
          </a:p>
          <a:p>
            <a:pPr algn="l"/>
            <a:r>
              <a:rPr lang="ru-RU" sz="3400" dirty="0">
                <a:solidFill>
                  <a:schemeClr val="tx1"/>
                </a:solidFill>
              </a:rPr>
              <a:t>в класс В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– объекты 7, 8, 10; в класс С</a:t>
            </a:r>
            <a:r>
              <a:rPr lang="ru-RU" sz="3400" i="1" dirty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– объекты 5, 6.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836712"/>
          </a:xfrm>
        </p:spPr>
        <p:txBody>
          <a:bodyPr/>
          <a:lstStyle/>
          <a:p>
            <a:r>
              <a:rPr lang="ru-RU" sz="4000" dirty="0"/>
              <a:t>Решения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03648" y="2852936"/>
          <a:ext cx="6417436" cy="3528390"/>
        </p:xfrm>
        <a:graphic>
          <a:graphicData uri="http://schemas.openxmlformats.org/drawingml/2006/table">
            <a:tbl>
              <a:tblPr/>
              <a:tblGrid>
                <a:gridCol w="690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2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4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9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25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39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03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9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20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721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25806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35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Ячейка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OP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OPv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RT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VP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RT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VP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WB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LB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Кластер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6563072" cy="70609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Правила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84168" y="274638"/>
            <a:ext cx="2880320" cy="639472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i="1" dirty="0"/>
              <a:t>1 правило</a:t>
            </a:r>
            <a:r>
              <a:rPr lang="ru-RU" sz="7200" dirty="0"/>
              <a:t>: Если ячейка относится к висячему боку и там имеются выработки, то уровень сейсмической активности оценивается как высокий.</a:t>
            </a:r>
          </a:p>
          <a:p>
            <a:pPr marL="0" indent="0">
              <a:buNone/>
            </a:pPr>
            <a:r>
              <a:rPr lang="ru-RU" sz="7200" b="1" i="1" dirty="0"/>
              <a:t>2 правило</a:t>
            </a:r>
            <a:r>
              <a:rPr lang="ru-RU" sz="7200" dirty="0"/>
              <a:t>: Если ячейка относится к висячему боку и там отсутствуют выработки, то уровень сейсмической активности оценивается как низкий.</a:t>
            </a:r>
          </a:p>
          <a:p>
            <a:pPr marL="0" indent="0">
              <a:buNone/>
            </a:pPr>
            <a:r>
              <a:rPr lang="ru-RU" sz="7200" b="1" i="1" dirty="0"/>
              <a:t>3 правило</a:t>
            </a:r>
            <a:r>
              <a:rPr lang="ru-RU" sz="7200" dirty="0"/>
              <a:t>: Если ячейка не относится к висячему боку и в ней располагается граница очистного пространства текущего горизонта, то уровень сейсмической активности оценивается как средний.</a:t>
            </a:r>
          </a:p>
          <a:p>
            <a:pPr marL="0" indent="0">
              <a:buNone/>
            </a:pPr>
            <a:r>
              <a:rPr lang="ru-RU" sz="7200" b="1" i="1" dirty="0"/>
              <a:t>4 правило</a:t>
            </a:r>
            <a:r>
              <a:rPr lang="ru-RU" sz="7200" dirty="0"/>
              <a:t>: Если ячейка не относится к висячему боку и в ней не располагается граница очистного пространства текущего горизонта, то уровень сейсмической активности оценивается как низкий.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51520" y="1448723"/>
          <a:ext cx="5724128" cy="4356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5" name="Graph" r:id="rId3" imgW="4762440" imgH="3619440" progId="Statistica.Graph">
                  <p:embed/>
                </p:oleObj>
              </mc:Choice>
              <mc:Fallback>
                <p:oleObj name="Graph" r:id="rId3" imgW="4762440" imgH="3619440" progId="Statistica.Graph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9881" b="18799"/>
                      <a:stretch>
                        <a:fillRect/>
                      </a:stretch>
                    </p:blipFill>
                    <p:spPr bwMode="auto">
                      <a:xfrm>
                        <a:off x="251520" y="1448723"/>
                        <a:ext cx="5724128" cy="43565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1143000"/>
          </a:xfrm>
        </p:spPr>
        <p:txBody>
          <a:bodyPr/>
          <a:lstStyle/>
          <a:p>
            <a:r>
              <a:rPr lang="ru-RU" dirty="0"/>
              <a:t>Спасибо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Машинное обучение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ru-RU" dirty="0"/>
              <a:t>Классификация</a:t>
            </a:r>
          </a:p>
          <a:p>
            <a:r>
              <a:rPr lang="ru-RU" dirty="0"/>
              <a:t>Регрессия</a:t>
            </a:r>
          </a:p>
          <a:p>
            <a:r>
              <a:rPr lang="ru-RU" dirty="0"/>
              <a:t>Кластеризация</a:t>
            </a:r>
          </a:p>
          <a:p>
            <a:r>
              <a:rPr lang="ru-RU" dirty="0"/>
              <a:t>Поиск ассоциативных правил</a:t>
            </a:r>
          </a:p>
          <a:p>
            <a:r>
              <a:rPr lang="ru-RU" dirty="0"/>
              <a:t>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944" y="3762906"/>
            <a:ext cx="864832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Цель исследования</a:t>
            </a:r>
            <a:r>
              <a:rPr lang="en-US" sz="2400" b="1" dirty="0"/>
              <a:t>:</a:t>
            </a:r>
            <a:r>
              <a:rPr lang="ru-RU" sz="2000" dirty="0"/>
              <a:t> состоит в разработке эффективных гибридных методов и методов систематического поиска для точного решения задачи кластеризации с частичным привлечением учителя (</a:t>
            </a:r>
            <a:r>
              <a:rPr lang="en-US" sz="2000" dirty="0" err="1"/>
              <a:t>Constrainted</a:t>
            </a:r>
            <a:r>
              <a:rPr lang="en-US" sz="2000" dirty="0"/>
              <a:t> Clustering</a:t>
            </a:r>
            <a:r>
              <a:rPr lang="ru-RU" sz="2000" dirty="0"/>
              <a:t>).</a:t>
            </a:r>
          </a:p>
          <a:p>
            <a:endParaRPr lang="ru-RU" sz="2000" b="1" dirty="0"/>
          </a:p>
          <a:p>
            <a:r>
              <a:rPr lang="ru-RU" sz="2400" b="1" dirty="0"/>
              <a:t>Новизна</a:t>
            </a:r>
            <a:r>
              <a:rPr lang="en-US" sz="2400" b="1" dirty="0"/>
              <a:t>:</a:t>
            </a:r>
            <a:r>
              <a:rPr lang="ru-RU" sz="2000" b="1" dirty="0"/>
              <a:t> </a:t>
            </a:r>
            <a:r>
              <a:rPr lang="en-US" sz="2000" dirty="0"/>
              <a:t> </a:t>
            </a:r>
            <a:r>
              <a:rPr lang="ru-RU" sz="2000" dirty="0"/>
              <a:t>представление условий задачи с помощью специализированных </a:t>
            </a:r>
            <a:r>
              <a:rPr lang="ru-RU" sz="2000" dirty="0" err="1"/>
              <a:t>матрицеподобных</a:t>
            </a:r>
            <a:r>
              <a:rPr lang="ru-RU" sz="2000" dirty="0"/>
              <a:t> структур (табличных ограничений)  и их обработка в рамках парадигмы программирования в ограничениях.</a:t>
            </a:r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13944" y="692696"/>
            <a:ext cx="85387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Актуальность работы: </a:t>
            </a:r>
            <a:r>
              <a:rPr lang="ru-RU" sz="2000" dirty="0"/>
              <a:t>Традиционный подход к решению задач </a:t>
            </a:r>
            <a:r>
              <a:rPr lang="en-US" sz="2000" dirty="0" err="1"/>
              <a:t>Constrainted</a:t>
            </a:r>
            <a:r>
              <a:rPr lang="en-US" sz="2000" dirty="0"/>
              <a:t> Clustering</a:t>
            </a:r>
            <a:r>
              <a:rPr lang="ru-RU" sz="2000" dirty="0"/>
              <a:t> состоит в модификации методов локального поиска с учетом пользовательских ограничений, но данный подход позволяет находить лишь локальный оптимум. Актуальность темы диссертации обусловлена потребностью в новых методах систематического и гибридного поиска, позволяющих отыскивать глобальный оптимум в пространствах большой размерности. Анализ прототипов показал, что в рамках технологии программирования в ограничениях имеются предпосылки для разработки подобных методов.</a:t>
            </a:r>
          </a:p>
        </p:txBody>
      </p:sp>
    </p:spTree>
    <p:extLst>
      <p:ext uri="{BB962C8B-B14F-4D97-AF65-F5344CB8AC3E}">
        <p14:creationId xmlns:p14="http://schemas.microsoft.com/office/powerpoint/2010/main" val="189788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/>
              <a:t>Задачи кластерного анализа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sz="6700" dirty="0"/>
              <a:t>Пусть требуется разбить </a:t>
            </a:r>
            <a:r>
              <a:rPr lang="ru-RU" sz="6700" i="1" dirty="0" err="1"/>
              <a:t>n</a:t>
            </a:r>
            <a:r>
              <a:rPr lang="ru-RU" sz="6700" dirty="0"/>
              <a:t> объектов </a:t>
            </a:r>
          </a:p>
          <a:p>
            <a:pPr>
              <a:buNone/>
            </a:pPr>
            <a:r>
              <a:rPr lang="ru-RU" sz="6700" i="1" dirty="0"/>
              <a:t>	</a:t>
            </a:r>
            <a:r>
              <a:rPr lang="en-US" sz="6700" i="1" dirty="0"/>
              <a:t>O</a:t>
            </a:r>
            <a:r>
              <a:rPr lang="en-US" sz="6700" dirty="0"/>
              <a:t>={</a:t>
            </a:r>
            <a:r>
              <a:rPr lang="en-US" sz="6700" i="1" dirty="0"/>
              <a:t>o</a:t>
            </a:r>
            <a:r>
              <a:rPr lang="en-US" sz="6700" baseline="-25000" dirty="0"/>
              <a:t>1</a:t>
            </a:r>
            <a:r>
              <a:rPr lang="en-US" sz="6700" dirty="0"/>
              <a:t>, …, </a:t>
            </a:r>
            <a:r>
              <a:rPr lang="en-US" sz="6700" i="1" dirty="0"/>
              <a:t>o</a:t>
            </a:r>
            <a:r>
              <a:rPr lang="en-US" sz="6700" i="1" baseline="-25000" dirty="0"/>
              <a:t>n</a:t>
            </a:r>
            <a:r>
              <a:rPr lang="en-US" sz="6700" dirty="0"/>
              <a:t>}</a:t>
            </a:r>
            <a:r>
              <a:rPr lang="ru-RU" sz="6700" dirty="0"/>
              <a:t>, для которых задана матрица расстояний,</a:t>
            </a:r>
            <a:r>
              <a:rPr lang="en-US" sz="6700" dirty="0"/>
              <a:t> </a:t>
            </a:r>
            <a:r>
              <a:rPr lang="ru-RU" sz="6700" dirty="0"/>
              <a:t>на </a:t>
            </a:r>
            <a:r>
              <a:rPr lang="ru-RU" sz="6700" i="1" dirty="0" err="1"/>
              <a:t>k</a:t>
            </a:r>
            <a:r>
              <a:rPr lang="ru-RU" sz="6700" dirty="0"/>
              <a:t> кластеров. Полученное разбиение должно удовлетворять некоторому функционалу </a:t>
            </a:r>
            <a:r>
              <a:rPr lang="en-US" sz="6700" i="1" dirty="0"/>
              <a:t>F</a:t>
            </a:r>
            <a:r>
              <a:rPr lang="ru-RU" sz="6700" dirty="0"/>
              <a:t>. </a:t>
            </a:r>
          </a:p>
          <a:p>
            <a:pPr>
              <a:buNone/>
            </a:pPr>
            <a:r>
              <a:rPr lang="ru-RU" sz="6700" dirty="0"/>
              <a:t>	</a:t>
            </a:r>
          </a:p>
          <a:p>
            <a:pPr>
              <a:buNone/>
            </a:pPr>
            <a:r>
              <a:rPr lang="ru-RU" sz="6700" dirty="0"/>
              <a:t>	</a:t>
            </a:r>
          </a:p>
          <a:p>
            <a:pPr>
              <a:buNone/>
            </a:pPr>
            <a:r>
              <a:rPr lang="ru-RU" sz="6700" dirty="0"/>
              <a:t>	</a:t>
            </a:r>
            <a:r>
              <a:rPr lang="ru-RU" sz="7000" dirty="0"/>
              <a:t>Методы:</a:t>
            </a:r>
          </a:p>
          <a:p>
            <a:pPr>
              <a:buNone/>
            </a:pPr>
            <a:r>
              <a:rPr lang="ru-RU" sz="7000" dirty="0"/>
              <a:t>	Вероятностные</a:t>
            </a:r>
            <a:r>
              <a:rPr lang="en-US" sz="7000" dirty="0"/>
              <a:t> </a:t>
            </a:r>
            <a:r>
              <a:rPr lang="ru-RU" sz="7000" dirty="0"/>
              <a:t>методы</a:t>
            </a:r>
            <a:endParaRPr lang="en-US" sz="7000" dirty="0"/>
          </a:p>
          <a:p>
            <a:pPr>
              <a:buNone/>
            </a:pPr>
            <a:r>
              <a:rPr lang="en-US" sz="7000" dirty="0"/>
              <a:t>	</a:t>
            </a:r>
            <a:r>
              <a:rPr lang="ru-RU" sz="7000" dirty="0"/>
              <a:t>Методы на основе ИИ</a:t>
            </a:r>
          </a:p>
          <a:p>
            <a:pPr>
              <a:buNone/>
            </a:pPr>
            <a:r>
              <a:rPr lang="ru-RU" sz="7000" dirty="0"/>
              <a:t>	</a:t>
            </a:r>
            <a:r>
              <a:rPr lang="ru-RU" sz="7000" dirty="0" err="1"/>
              <a:t>Теоретико-графовые</a:t>
            </a:r>
            <a:r>
              <a:rPr lang="ru-RU" sz="7000" dirty="0"/>
              <a:t> методы</a:t>
            </a:r>
          </a:p>
          <a:p>
            <a:pPr>
              <a:buNone/>
            </a:pPr>
            <a:r>
              <a:rPr lang="ru-RU" sz="7000" dirty="0"/>
              <a:t>	Логические методы</a:t>
            </a:r>
          </a:p>
          <a:p>
            <a:pPr>
              <a:buNone/>
            </a:pPr>
            <a:r>
              <a:rPr lang="ru-RU" sz="7000" dirty="0"/>
              <a:t>	Иерархические методы</a:t>
            </a:r>
          </a:p>
          <a:p>
            <a:pPr>
              <a:buNone/>
            </a:pPr>
            <a:r>
              <a:rPr lang="ru-RU" sz="7000" dirty="0"/>
              <a:t>	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Задача удовлетворения ограничений (</a:t>
            </a:r>
            <a:r>
              <a:rPr lang="en-US" sz="3600" dirty="0"/>
              <a:t>Constraint Satisfaction Problem - CSP</a:t>
            </a:r>
            <a:r>
              <a:rPr lang="ru-RU" sz="3600" dirty="0"/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Множество переменных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, … 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endParaRPr lang="en-US" i="1" baseline="-25000" dirty="0"/>
          </a:p>
          <a:p>
            <a:r>
              <a:rPr lang="ru-RU" dirty="0"/>
              <a:t>Множество ограничений </a:t>
            </a:r>
            <a:r>
              <a:rPr lang="ru-RU" i="1" dirty="0"/>
              <a:t>с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ru-RU" i="1" dirty="0"/>
              <a:t>с</a:t>
            </a:r>
            <a:r>
              <a:rPr lang="en-US" baseline="-25000" dirty="0"/>
              <a:t>2</a:t>
            </a:r>
            <a:r>
              <a:rPr lang="en-US" dirty="0"/>
              <a:t>, … </a:t>
            </a:r>
            <a:r>
              <a:rPr lang="ru-RU" i="1" dirty="0"/>
              <a:t>с</a:t>
            </a:r>
            <a:r>
              <a:rPr lang="en-US" i="1" baseline="-25000" dirty="0"/>
              <a:t>n</a:t>
            </a:r>
            <a:endParaRPr lang="ru-RU" i="1" baseline="-25000" dirty="0"/>
          </a:p>
          <a:p>
            <a:r>
              <a:rPr lang="ru-RU" dirty="0"/>
              <a:t>Домен переменных </a:t>
            </a:r>
            <a:r>
              <a:rPr lang="en-US" i="1" dirty="0"/>
              <a:t>D</a:t>
            </a:r>
            <a:r>
              <a:rPr lang="en-US" i="1" baseline="-25000" dirty="0"/>
              <a:t>i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ru-RU" dirty="0"/>
              <a:t>	Методы:</a:t>
            </a:r>
          </a:p>
          <a:p>
            <a:pPr>
              <a:buNone/>
            </a:pPr>
            <a:r>
              <a:rPr lang="ru-RU" dirty="0"/>
              <a:t>	Методы распространения ограничений – </a:t>
            </a:r>
            <a:r>
              <a:rPr lang="en-US" dirty="0"/>
              <a:t>arc-consistency, node-consistency, forward checking, looking ahead, …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ru-RU" dirty="0"/>
              <a:t>Методы систематического поиска – </a:t>
            </a:r>
            <a:r>
              <a:rPr lang="en-US" dirty="0"/>
              <a:t>conflict directed backtracking, </a:t>
            </a:r>
            <a:r>
              <a:rPr lang="en-US" dirty="0" err="1"/>
              <a:t>backjumping</a:t>
            </a:r>
            <a:r>
              <a:rPr lang="en-US" dirty="0"/>
              <a:t>, dynamic backtracking, chronological backtracking, …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Предлагаемый подход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i="1" dirty="0"/>
              <a:t>1 шаг</a:t>
            </a:r>
            <a:r>
              <a:rPr lang="ru-RU" sz="1600" i="1" dirty="0"/>
              <a:t>.</a:t>
            </a:r>
            <a:r>
              <a:rPr lang="ru-RU" sz="1600" dirty="0"/>
              <a:t> Оценить диапазон значений, в который должен попадать искомый оптимальный диаметр разбиения. Для нахождения первоначального разбиения предлагается использовать метод FPF (</a:t>
            </a:r>
            <a:r>
              <a:rPr lang="ru-RU" sz="1600" i="1" dirty="0" err="1"/>
              <a:t>Furthest</a:t>
            </a:r>
            <a:r>
              <a:rPr lang="ru-RU" sz="1600" i="1" dirty="0"/>
              <a:t> </a:t>
            </a:r>
            <a:r>
              <a:rPr lang="ru-RU" sz="1600" i="1" dirty="0" err="1"/>
              <a:t>Point</a:t>
            </a:r>
            <a:r>
              <a:rPr lang="ru-RU" sz="1600" i="1" dirty="0"/>
              <a:t> </a:t>
            </a:r>
            <a:r>
              <a:rPr lang="ru-RU" sz="1600" i="1" dirty="0" err="1"/>
              <a:t>First</a:t>
            </a:r>
            <a:r>
              <a:rPr lang="ru-RU" sz="1600" dirty="0"/>
              <a:t>). Данный приближенный метод позволяет найти оценку для оптимального диаметра разбиения</a:t>
            </a:r>
            <a:r>
              <a:rPr lang="en-US" sz="1600" i="1" dirty="0"/>
              <a:t> D </a:t>
            </a:r>
            <a:r>
              <a:rPr lang="ru-RU" sz="1600" dirty="0">
                <a:sym typeface="Symbol"/>
              </a:rPr>
              <a:t></a:t>
            </a:r>
            <a:r>
              <a:rPr lang="en-US" sz="1600" dirty="0"/>
              <a:t> </a:t>
            </a:r>
            <a:r>
              <a:rPr lang="ru-RU" sz="1600" dirty="0"/>
              <a:t>[</a:t>
            </a:r>
            <a:r>
              <a:rPr lang="en-US" sz="1600" i="1" dirty="0"/>
              <a:t>d</a:t>
            </a:r>
            <a:r>
              <a:rPr lang="ru-RU" sz="1600" dirty="0"/>
              <a:t>/2, </a:t>
            </a:r>
            <a:r>
              <a:rPr lang="en-US" sz="1600" i="1" dirty="0"/>
              <a:t>d</a:t>
            </a:r>
            <a:r>
              <a:rPr lang="ru-RU" sz="1600" dirty="0"/>
              <a:t>]. На основе полученной оценки генерируются ограничения </a:t>
            </a:r>
            <a:r>
              <a:rPr lang="ru-RU" sz="1600" i="1" dirty="0" err="1"/>
              <a:t>cannot-link</a:t>
            </a:r>
            <a:r>
              <a:rPr lang="ru-RU" sz="1600" dirty="0"/>
              <a:t> для тех пар кластеров, для которых </a:t>
            </a:r>
            <a:r>
              <a:rPr lang="ru-RU" sz="1600" i="1" dirty="0" err="1"/>
              <a:t>d</a:t>
            </a:r>
            <a:r>
              <a:rPr lang="ru-RU" sz="1600" i="1" baseline="-25000" dirty="0" err="1"/>
              <a:t>ij</a:t>
            </a:r>
            <a:r>
              <a:rPr lang="ru-RU" sz="1600" i="1" baseline="-25000" dirty="0"/>
              <a:t> </a:t>
            </a:r>
            <a:r>
              <a:rPr lang="ru-RU" sz="1600" dirty="0">
                <a:sym typeface="Symbol"/>
              </a:rPr>
              <a:t></a:t>
            </a:r>
            <a:r>
              <a:rPr lang="ru-RU" sz="1600" dirty="0"/>
              <a:t> </a:t>
            </a:r>
            <a:r>
              <a:rPr lang="en-US" sz="1600" i="1" dirty="0"/>
              <a:t>d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b="1" i="1" dirty="0"/>
              <a:t>2 шаг</a:t>
            </a:r>
            <a:r>
              <a:rPr lang="ru-RU" sz="1600" i="1" dirty="0"/>
              <a:t>.</a:t>
            </a:r>
            <a:r>
              <a:rPr lang="ru-RU" sz="1600" dirty="0"/>
              <a:t> Выполнить конкретизацию верхней границы интервала </a:t>
            </a:r>
            <a:r>
              <a:rPr lang="en-US" sz="1600" i="1" dirty="0"/>
              <a:t>D </a:t>
            </a:r>
            <a:r>
              <a:rPr lang="ru-RU" sz="1600" dirty="0">
                <a:sym typeface="Symbol"/>
              </a:rPr>
              <a:t></a:t>
            </a:r>
            <a:r>
              <a:rPr lang="en-US" sz="1600" dirty="0"/>
              <a:t> </a:t>
            </a:r>
            <a:r>
              <a:rPr lang="ru-RU" sz="1600" dirty="0"/>
              <a:t>[</a:t>
            </a:r>
            <a:r>
              <a:rPr lang="en-US" sz="1600" i="1" dirty="0"/>
              <a:t>d</a:t>
            </a:r>
            <a:r>
              <a:rPr lang="ru-RU" sz="1600" dirty="0"/>
              <a:t>/2, </a:t>
            </a:r>
            <a:r>
              <a:rPr lang="en-US" sz="1600" i="1" dirty="0"/>
              <a:t>d</a:t>
            </a:r>
            <a:r>
              <a:rPr lang="ru-RU" sz="1600" dirty="0"/>
              <a:t>]. Для этого осуществляется процедура иерархической кластеризации мультимножеств. Существенная модификация данной процедуры заключается в том, что в ходе кластеризации анализируются ограничения </a:t>
            </a:r>
            <a:r>
              <a:rPr lang="ru-RU" sz="1600" i="1" dirty="0" err="1"/>
              <a:t>cannot-link</a:t>
            </a:r>
            <a:r>
              <a:rPr lang="ru-RU" sz="1600" dirty="0"/>
              <a:t>. Применение данного метода повышает эффективность вычислительных процедур и позволяет сократить перебор вариантов объединения кластеров. В результате данного шага получаем новый интервал для оценки </a:t>
            </a:r>
            <a:r>
              <a:rPr lang="ru-RU" sz="1600" i="1" dirty="0"/>
              <a:t>D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b="1" i="1" dirty="0"/>
              <a:t>3 шаг</a:t>
            </a:r>
            <a:r>
              <a:rPr lang="ru-RU" sz="1600" dirty="0"/>
              <a:t>. Сгенерировать ограничения для систематического решения задачи CSP. Предыдущие два этапа позволяют генерировать ограничения не для всех пар </a:t>
            </a:r>
            <a:r>
              <a:rPr lang="ru-RU" sz="1600" dirty="0" err="1"/>
              <a:t>кластеризуемых</a:t>
            </a:r>
            <a:r>
              <a:rPr lang="ru-RU" sz="1600" dirty="0"/>
              <a:t> объектов, как было описано ранее. Ограничения представляются с помощью табличных ограничений, а именно </a:t>
            </a:r>
            <a:r>
              <a:rPr lang="ru-RU" sz="1600" i="1" dirty="0"/>
              <a:t>smart</a:t>
            </a:r>
            <a:r>
              <a:rPr lang="ru-RU" sz="1600" dirty="0"/>
              <a:t>-таблиц </a:t>
            </a:r>
            <a:r>
              <a:rPr lang="ru-RU" sz="1600" i="1" dirty="0"/>
              <a:t>D</a:t>
            </a:r>
            <a:r>
              <a:rPr lang="ru-RU" sz="1600" dirty="0"/>
              <a:t>-типа. Обработка данных ограничений производится с помощью высокоэффективных авторских методов удовлетворения нечисловых ограничений.</a:t>
            </a:r>
          </a:p>
          <a:p>
            <a:pPr marL="0" indent="0">
              <a:buNone/>
            </a:pPr>
            <a:r>
              <a:rPr lang="ru-RU" sz="1600" b="1" i="1" dirty="0"/>
              <a:t>4 шаг</a:t>
            </a:r>
            <a:r>
              <a:rPr lang="ru-RU" sz="1600" i="1" dirty="0"/>
              <a:t>.</a:t>
            </a:r>
            <a:r>
              <a:rPr lang="ru-RU" sz="1600" dirty="0"/>
              <a:t> Решить сгенерированную на предыдущем шаге задачу </a:t>
            </a:r>
            <a:r>
              <a:rPr lang="ru-RU" sz="1600" i="1" dirty="0" err="1"/>
              <a:t>Constrained</a:t>
            </a:r>
            <a:r>
              <a:rPr lang="ru-RU" sz="1600" i="1" dirty="0"/>
              <a:t> </a:t>
            </a:r>
            <a:r>
              <a:rPr lang="ru-RU" sz="1600" i="1" dirty="0" err="1"/>
              <a:t>Clustering</a:t>
            </a:r>
            <a:r>
              <a:rPr lang="ru-RU" sz="1600" dirty="0"/>
              <a:t> с помощью описанных далее эвристик для поиска переменной и её значения. Предлагаемый метод систематического поиска опирается на следующие эвристики выбора переменной на текущем шаге поиска: выбирается переменная, домен которой содержит наименьшее количество значений. При выборе значения переменной руководствуемся следующим правилом: поскольку переменная представляет один из </a:t>
            </a:r>
            <a:r>
              <a:rPr lang="ru-RU" sz="1600" dirty="0" err="1"/>
              <a:t>кластеризуемых</a:t>
            </a:r>
            <a:r>
              <a:rPr lang="ru-RU" sz="1600" dirty="0"/>
              <a:t> объектов, а её значение – номер кластера, то присваиваем переменной номер того кластера, который ближе к рассматриваемому объекту (рассчитываются расстояния между соответствующими мультимножествами).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Сокращение количества ограничений </a:t>
            </a:r>
            <a:br>
              <a:rPr lang="ru-RU" sz="3600" dirty="0"/>
            </a:br>
            <a:r>
              <a:rPr lang="ru-RU" sz="3600" dirty="0"/>
              <a:t>и упрощение их вида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2608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i="1" dirty="0" err="1"/>
              <a:t>d</a:t>
            </a:r>
            <a:r>
              <a:rPr lang="en-US" i="1" baseline="-25000" dirty="0" err="1"/>
              <a:t>ij</a:t>
            </a:r>
            <a:r>
              <a:rPr lang="en-US" dirty="0"/>
              <a:t>&gt;</a:t>
            </a:r>
            <a:r>
              <a:rPr lang="en-US" i="1" dirty="0"/>
              <a:t>D</a:t>
            </a:r>
            <a:r>
              <a:rPr lang="ru-RU" i="1" dirty="0"/>
              <a:t> </a:t>
            </a:r>
            <a:r>
              <a:rPr lang="en-US" dirty="0">
                <a:latin typeface="Cambria Math"/>
                <a:ea typeface="Cambria Math"/>
              </a:rPr>
              <a:t>→</a:t>
            </a:r>
            <a:r>
              <a:rPr lang="ru-RU" dirty="0">
                <a:latin typeface="Cambria Math"/>
                <a:ea typeface="Cambria Math"/>
              </a:rPr>
              <a:t> </a:t>
            </a:r>
            <a:r>
              <a:rPr lang="en-US" dirty="0">
                <a:latin typeface="Cambria Math"/>
                <a:ea typeface="Cambria Math"/>
              </a:rPr>
              <a:t>(</a:t>
            </a:r>
            <a:r>
              <a:rPr lang="en-US" i="1" dirty="0" err="1">
                <a:latin typeface="Cambria Math"/>
                <a:ea typeface="Cambria Math"/>
              </a:rPr>
              <a:t>G</a:t>
            </a:r>
            <a:r>
              <a:rPr lang="en-US" i="1" baseline="-25000" dirty="0" err="1">
                <a:latin typeface="Cambria Math"/>
                <a:ea typeface="Cambria Math"/>
              </a:rPr>
              <a:t>i</a:t>
            </a:r>
            <a:r>
              <a:rPr lang="en-US" dirty="0" err="1">
                <a:latin typeface="Cambria Math"/>
                <a:ea typeface="Cambria Math"/>
              </a:rPr>
              <a:t>≠</a:t>
            </a:r>
            <a:r>
              <a:rPr lang="en-US" i="1" dirty="0" err="1">
                <a:latin typeface="Cambria Math"/>
                <a:ea typeface="Cambria Math"/>
              </a:rPr>
              <a:t>G</a:t>
            </a:r>
            <a:r>
              <a:rPr lang="en-US" i="1" baseline="-25000" dirty="0" err="1">
                <a:latin typeface="Cambria Math"/>
                <a:ea typeface="Cambria Math"/>
              </a:rPr>
              <a:t>j</a:t>
            </a:r>
            <a:r>
              <a:rPr lang="en-US" dirty="0">
                <a:latin typeface="Cambria Math"/>
                <a:ea typeface="Cambria Math"/>
              </a:rPr>
              <a:t>)</a:t>
            </a:r>
            <a:endParaRPr lang="ru-RU" dirty="0">
              <a:latin typeface="Cambria Math"/>
              <a:ea typeface="Cambria Math"/>
            </a:endParaRPr>
          </a:p>
          <a:p>
            <a:pPr algn="ctr">
              <a:buNone/>
            </a:pPr>
            <a:r>
              <a:rPr lang="ru-RU" dirty="0"/>
              <a:t> </a:t>
            </a:r>
            <a:r>
              <a:rPr lang="en-US" i="1" dirty="0"/>
              <a:t>D</a:t>
            </a:r>
            <a:r>
              <a:rPr lang="en-US" dirty="0">
                <a:sym typeface="Symbol"/>
              </a:rPr>
              <a:t>[</a:t>
            </a:r>
            <a:r>
              <a:rPr lang="en-US" i="1" dirty="0">
                <a:sym typeface="Symbol"/>
              </a:rPr>
              <a:t>d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</a:t>
            </a:r>
            <a:r>
              <a:rPr lang="en-US" i="1" dirty="0">
                <a:sym typeface="Symbol"/>
              </a:rPr>
              <a:t>d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]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75656" y="5373216"/>
            <a:ext cx="6192688" cy="0"/>
          </a:xfrm>
          <a:prstGeom prst="line">
            <a:avLst/>
          </a:prstGeom>
          <a:ln w="47625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43608" y="54452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ym typeface="Symbol"/>
              </a:rPr>
              <a:t>d</a:t>
            </a:r>
            <a:r>
              <a:rPr lang="en-US" sz="2800" i="1" baseline="-25000" dirty="0" err="1">
                <a:sym typeface="Symbol"/>
              </a:rPr>
              <a:t>min</a:t>
            </a:r>
            <a:endParaRPr lang="ru-RU" sz="28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347864" y="5229200"/>
            <a:ext cx="0" cy="28803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228184" y="5229200"/>
            <a:ext cx="0" cy="28803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24328" y="54452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ym typeface="Symbol"/>
              </a:rPr>
              <a:t>d</a:t>
            </a:r>
            <a:r>
              <a:rPr lang="en-US" sz="2800" i="1" baseline="-25000" dirty="0" err="1">
                <a:sym typeface="Symbol"/>
              </a:rPr>
              <a:t>max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131840" y="5445224"/>
            <a:ext cx="792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ym typeface="Symbol"/>
              </a:rPr>
              <a:t>d</a:t>
            </a:r>
            <a:r>
              <a:rPr lang="en-US" sz="2800" baseline="-25000" dirty="0">
                <a:sym typeface="Symbol"/>
              </a:rPr>
              <a:t>1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940152" y="5445224"/>
            <a:ext cx="792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ym typeface="Symbol"/>
              </a:rPr>
              <a:t>d</a:t>
            </a:r>
            <a:r>
              <a:rPr lang="ru-RU" sz="2800" baseline="-25000" dirty="0">
                <a:sym typeface="Symbol"/>
              </a:rPr>
              <a:t>2</a:t>
            </a:r>
            <a:endParaRPr lang="ru-RU" sz="2800" dirty="0"/>
          </a:p>
        </p:txBody>
      </p:sp>
      <p:sp>
        <p:nvSpPr>
          <p:cNvPr id="14" name="Умножение 13"/>
          <p:cNvSpPr/>
          <p:nvPr/>
        </p:nvSpPr>
        <p:spPr>
          <a:xfrm>
            <a:off x="2123728" y="4725144"/>
            <a:ext cx="648072" cy="57606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372200" y="47779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Cambria Math"/>
                <a:ea typeface="Cambria Math"/>
              </a:rPr>
              <a:t>G</a:t>
            </a:r>
            <a:r>
              <a:rPr lang="en-US" sz="2800" i="1" baseline="-25000" dirty="0" err="1">
                <a:latin typeface="Cambria Math"/>
                <a:ea typeface="Cambria Math"/>
              </a:rPr>
              <a:t>i</a:t>
            </a:r>
            <a:r>
              <a:rPr lang="en-US" sz="2800" dirty="0" err="1">
                <a:latin typeface="Cambria Math"/>
                <a:ea typeface="Cambria Math"/>
              </a:rPr>
              <a:t>≠</a:t>
            </a:r>
            <a:r>
              <a:rPr lang="en-US" sz="2800" i="1" dirty="0" err="1">
                <a:latin typeface="Cambria Math"/>
                <a:ea typeface="Cambria Math"/>
              </a:rPr>
              <a:t>G</a:t>
            </a:r>
            <a:r>
              <a:rPr lang="en-US" sz="2800" i="1" baseline="-25000" dirty="0" err="1">
                <a:latin typeface="Cambria Math"/>
                <a:ea typeface="Cambria Math"/>
              </a:rPr>
              <a:t>j</a:t>
            </a:r>
            <a:endParaRPr lang="ru-R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563888" y="477798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/>
              <a:t>d</a:t>
            </a:r>
            <a:r>
              <a:rPr lang="en-US" sz="2800" i="1" baseline="-25000" dirty="0" err="1"/>
              <a:t>ij</a:t>
            </a:r>
            <a:r>
              <a:rPr lang="en-US" sz="2800" dirty="0"/>
              <a:t>&gt;</a:t>
            </a:r>
            <a:r>
              <a:rPr lang="en-US" sz="2800" i="1" dirty="0"/>
              <a:t>D</a:t>
            </a:r>
            <a:r>
              <a:rPr lang="ru-RU" sz="2800" i="1" dirty="0"/>
              <a:t> </a:t>
            </a:r>
            <a:r>
              <a:rPr lang="en-US" sz="2800" dirty="0">
                <a:latin typeface="Cambria Math"/>
                <a:ea typeface="Cambria Math"/>
              </a:rPr>
              <a:t>→</a:t>
            </a:r>
            <a:r>
              <a:rPr lang="ru-RU" sz="2800" dirty="0">
                <a:latin typeface="Cambria Math"/>
                <a:ea typeface="Cambria Math"/>
              </a:rPr>
              <a:t> </a:t>
            </a:r>
            <a:r>
              <a:rPr lang="en-US" sz="2800" dirty="0">
                <a:latin typeface="Cambria Math"/>
                <a:ea typeface="Cambria Math"/>
              </a:rPr>
              <a:t>(</a:t>
            </a:r>
            <a:r>
              <a:rPr lang="en-US" sz="2800" i="1" dirty="0" err="1">
                <a:latin typeface="Cambria Math"/>
                <a:ea typeface="Cambria Math"/>
              </a:rPr>
              <a:t>G</a:t>
            </a:r>
            <a:r>
              <a:rPr lang="en-US" sz="2800" i="1" baseline="-25000" dirty="0" err="1">
                <a:latin typeface="Cambria Math"/>
                <a:ea typeface="Cambria Math"/>
              </a:rPr>
              <a:t>i</a:t>
            </a:r>
            <a:r>
              <a:rPr lang="en-US" sz="2800" dirty="0" err="1">
                <a:latin typeface="Cambria Math"/>
                <a:ea typeface="Cambria Math"/>
              </a:rPr>
              <a:t>≠</a:t>
            </a:r>
            <a:r>
              <a:rPr lang="en-US" sz="2800" i="1" dirty="0" err="1">
                <a:latin typeface="Cambria Math"/>
                <a:ea typeface="Cambria Math"/>
              </a:rPr>
              <a:t>G</a:t>
            </a:r>
            <a:r>
              <a:rPr lang="en-US" sz="2800" i="1" baseline="-25000" dirty="0" err="1">
                <a:latin typeface="Cambria Math"/>
                <a:ea typeface="Cambria Math"/>
              </a:rPr>
              <a:t>j</a:t>
            </a:r>
            <a:r>
              <a:rPr lang="en-US" sz="2800" dirty="0">
                <a:latin typeface="Cambria Math"/>
                <a:ea typeface="Cambria Math"/>
              </a:rPr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/>
          <a:lstStyle/>
          <a:p>
            <a:r>
              <a:rPr lang="ru-RU" sz="4000" dirty="0"/>
              <a:t>Пример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5" y="1340768"/>
          <a:ext cx="8208912" cy="1387224"/>
        </p:xfrm>
        <a:graphic>
          <a:graphicData uri="http://schemas.openxmlformats.org/drawingml/2006/table">
            <a:tbl>
              <a:tblPr/>
              <a:tblGrid>
                <a:gridCol w="936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2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7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7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72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6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7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5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46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3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OP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OPv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RT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VP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RT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VP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WB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Times New Roman"/>
                          <a:cs typeface="Times New Roman"/>
                        </a:rPr>
                        <a:t>LB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0  2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0  2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0  2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0  2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0  2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0  6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0  6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6  0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75656" y="908720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Представление информации о </a:t>
            </a:r>
            <a:r>
              <a:rPr lang="ru-RU" i="1" dirty="0" err="1"/>
              <a:t>кластеризуемых</a:t>
            </a:r>
            <a:r>
              <a:rPr lang="ru-RU" i="1" dirty="0"/>
              <a:t> объектах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2708920"/>
            <a:ext cx="2411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Матрица расстояний</a:t>
            </a:r>
            <a:endParaRPr 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0D9727-B43D-49CA-B563-126AC24B4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2" y="2527978"/>
            <a:ext cx="107147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2F2EEA9-39AC-401C-92BE-286CBADEA7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177692"/>
              </p:ext>
            </p:extLst>
          </p:nvPr>
        </p:nvGraphicFramePr>
        <p:xfrm>
          <a:off x="4606909" y="2567993"/>
          <a:ext cx="2851799" cy="639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Equation" r:id="rId3" imgW="1968500" imgH="431800" progId="Equation.DSMT4">
                  <p:embed/>
                </p:oleObj>
              </mc:Choice>
              <mc:Fallback>
                <p:oleObj name="Equation" r:id="rId3" imgW="19685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09" y="2567993"/>
                        <a:ext cx="2851799" cy="6392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1DF2009-B20D-41A9-8E93-EDA96172D0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301079"/>
              </p:ext>
            </p:extLst>
          </p:nvPr>
        </p:nvGraphicFramePr>
        <p:xfrm>
          <a:off x="899592" y="3078252"/>
          <a:ext cx="7344819" cy="3570331"/>
        </p:xfrm>
        <a:graphic>
          <a:graphicData uri="http://schemas.openxmlformats.org/drawingml/2006/table">
            <a:tbl>
              <a:tblPr/>
              <a:tblGrid>
                <a:gridCol w="384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9083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89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49696" marR="4969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1062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442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49696" marR="4969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1272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344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1062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832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980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1294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1098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1272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832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936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386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478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1294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936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1016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278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442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458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344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386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1016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1098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478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458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/>
          <a:lstStyle/>
          <a:p>
            <a:r>
              <a:rPr lang="ru-RU" sz="4000" dirty="0"/>
              <a:t>Пример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980210" y="2250738"/>
            <a:ext cx="539224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Уточненная оценка после иерархической кластеризации - </a:t>
            </a:r>
            <a:r>
              <a:rPr lang="en-US" sz="1800" dirty="0"/>
              <a:t>D</a:t>
            </a:r>
            <a:r>
              <a:rPr lang="en-US" sz="1800" dirty="0">
                <a:sym typeface="Symbol"/>
              </a:rPr>
              <a:t>[465,  </a:t>
            </a:r>
            <a:r>
              <a:rPr lang="ru-RU" sz="1800" dirty="0">
                <a:sym typeface="Symbol"/>
              </a:rPr>
              <a:t>832</a:t>
            </a:r>
            <a:r>
              <a:rPr lang="en-US" sz="1800" dirty="0">
                <a:sym typeface="Symbol"/>
              </a:rPr>
              <a:t>]</a:t>
            </a:r>
            <a:r>
              <a:rPr lang="ru-RU" sz="1800" dirty="0">
                <a:sym typeface="Symbol"/>
              </a:rPr>
              <a:t>.</a:t>
            </a:r>
            <a:r>
              <a:rPr lang="ru-RU" sz="1800" dirty="0"/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/>
              <a:t>Диаметр кластера А – 344, диаметр кластера В – 810, диаметр кластера С – 832.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Д</a:t>
            </a:r>
            <a:r>
              <a:rPr lang="ru-RU" sz="1800" dirty="0"/>
              <a:t>иаметр разбиения – 832.</a:t>
            </a:r>
            <a:endParaRPr lang="en-US" sz="1800" dirty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25606" name="Group 2"/>
          <p:cNvGrpSpPr>
            <a:grpSpLocks/>
          </p:cNvGrpSpPr>
          <p:nvPr/>
        </p:nvGrpSpPr>
        <p:grpSpPr bwMode="auto">
          <a:xfrm>
            <a:off x="6588269" y="1340768"/>
            <a:ext cx="2520235" cy="2520280"/>
            <a:chOff x="4841" y="7797"/>
            <a:chExt cx="3153" cy="3428"/>
          </a:xfrm>
        </p:grpSpPr>
        <p:sp>
          <p:nvSpPr>
            <p:cNvPr id="118" name="Text Box 3"/>
            <p:cNvSpPr txBox="1">
              <a:spLocks noChangeArrowheads="1"/>
            </p:cNvSpPr>
            <p:nvPr/>
          </p:nvSpPr>
          <p:spPr bwMode="auto">
            <a:xfrm>
              <a:off x="4841" y="7797"/>
              <a:ext cx="632" cy="3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9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r>
                <a:rPr kumimoji="0" lang="ru-RU" sz="9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ru-RU" sz="9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Text Box 4"/>
            <p:cNvSpPr txBox="1">
              <a:spLocks noChangeArrowheads="1"/>
            </p:cNvSpPr>
            <p:nvPr/>
          </p:nvSpPr>
          <p:spPr bwMode="auto">
            <a:xfrm>
              <a:off x="6406" y="9088"/>
              <a:ext cx="1588" cy="4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1-</a:t>
              </a: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r>
                <a:rPr kumimoji="0" lang="ru-RU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,9,11-14 (А)</a:t>
              </a:r>
              <a:endParaRPr kumimoji="0" 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Text Box 5"/>
            <p:cNvSpPr txBox="1">
              <a:spLocks noChangeArrowheads="1"/>
            </p:cNvSpPr>
            <p:nvPr/>
          </p:nvSpPr>
          <p:spPr bwMode="auto">
            <a:xfrm>
              <a:off x="6826" y="8678"/>
              <a:ext cx="851" cy="3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r>
                <a:rPr kumimoji="0" lang="ru-RU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,6 (С)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1" name="AutoShape 6"/>
            <p:cNvCxnSpPr>
              <a:cxnSpLocks noChangeShapeType="1"/>
            </p:cNvCxnSpPr>
            <p:nvPr/>
          </p:nvCxnSpPr>
          <p:spPr bwMode="auto">
            <a:xfrm>
              <a:off x="5218" y="7969"/>
              <a:ext cx="1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2" name="AutoShape 7"/>
            <p:cNvCxnSpPr>
              <a:cxnSpLocks noChangeShapeType="1"/>
            </p:cNvCxnSpPr>
            <p:nvPr/>
          </p:nvCxnSpPr>
          <p:spPr bwMode="auto">
            <a:xfrm>
              <a:off x="5218" y="8185"/>
              <a:ext cx="1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3" name="AutoShape 8"/>
            <p:cNvCxnSpPr>
              <a:cxnSpLocks noChangeShapeType="1"/>
            </p:cNvCxnSpPr>
            <p:nvPr/>
          </p:nvCxnSpPr>
          <p:spPr bwMode="auto">
            <a:xfrm>
              <a:off x="5218" y="8430"/>
              <a:ext cx="2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4" name="AutoShape 9"/>
            <p:cNvCxnSpPr>
              <a:cxnSpLocks noChangeShapeType="1"/>
            </p:cNvCxnSpPr>
            <p:nvPr/>
          </p:nvCxnSpPr>
          <p:spPr bwMode="auto">
            <a:xfrm>
              <a:off x="5218" y="8663"/>
              <a:ext cx="3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5" name="AutoShape 10"/>
            <p:cNvCxnSpPr>
              <a:cxnSpLocks noChangeShapeType="1"/>
            </p:cNvCxnSpPr>
            <p:nvPr/>
          </p:nvCxnSpPr>
          <p:spPr bwMode="auto">
            <a:xfrm>
              <a:off x="5218" y="8890"/>
              <a:ext cx="16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6" name="AutoShape 11"/>
            <p:cNvCxnSpPr>
              <a:cxnSpLocks noChangeShapeType="1"/>
            </p:cNvCxnSpPr>
            <p:nvPr/>
          </p:nvCxnSpPr>
          <p:spPr bwMode="auto">
            <a:xfrm>
              <a:off x="5218" y="9123"/>
              <a:ext cx="16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7" name="AutoShape 12"/>
            <p:cNvCxnSpPr>
              <a:cxnSpLocks noChangeShapeType="1"/>
            </p:cNvCxnSpPr>
            <p:nvPr/>
          </p:nvCxnSpPr>
          <p:spPr bwMode="auto">
            <a:xfrm>
              <a:off x="5218" y="9356"/>
              <a:ext cx="91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8" name="AutoShape 13"/>
            <p:cNvCxnSpPr>
              <a:cxnSpLocks noChangeShapeType="1"/>
            </p:cNvCxnSpPr>
            <p:nvPr/>
          </p:nvCxnSpPr>
          <p:spPr bwMode="auto">
            <a:xfrm>
              <a:off x="5218" y="9812"/>
              <a:ext cx="69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9" name="AutoShape 14"/>
            <p:cNvCxnSpPr>
              <a:cxnSpLocks noChangeShapeType="1"/>
            </p:cNvCxnSpPr>
            <p:nvPr/>
          </p:nvCxnSpPr>
          <p:spPr bwMode="auto">
            <a:xfrm>
              <a:off x="5242" y="10039"/>
              <a:ext cx="10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0" name="AutoShape 15"/>
            <p:cNvCxnSpPr>
              <a:cxnSpLocks noChangeShapeType="1"/>
            </p:cNvCxnSpPr>
            <p:nvPr/>
          </p:nvCxnSpPr>
          <p:spPr bwMode="auto">
            <a:xfrm>
              <a:off x="5861" y="10858"/>
              <a:ext cx="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1" name="AutoShape 16"/>
            <p:cNvCxnSpPr>
              <a:cxnSpLocks noChangeShapeType="1"/>
            </p:cNvCxnSpPr>
            <p:nvPr/>
          </p:nvCxnSpPr>
          <p:spPr bwMode="auto">
            <a:xfrm>
              <a:off x="5242" y="10511"/>
              <a:ext cx="117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2" name="AutoShape 17"/>
            <p:cNvCxnSpPr>
              <a:cxnSpLocks noChangeShapeType="1"/>
            </p:cNvCxnSpPr>
            <p:nvPr/>
          </p:nvCxnSpPr>
          <p:spPr bwMode="auto">
            <a:xfrm>
              <a:off x="5242" y="10749"/>
              <a:ext cx="35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3" name="AutoShape 18"/>
            <p:cNvCxnSpPr>
              <a:cxnSpLocks noChangeShapeType="1"/>
            </p:cNvCxnSpPr>
            <p:nvPr/>
          </p:nvCxnSpPr>
          <p:spPr bwMode="auto">
            <a:xfrm>
              <a:off x="5242" y="10988"/>
              <a:ext cx="35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4" name="AutoShape 19"/>
            <p:cNvCxnSpPr>
              <a:cxnSpLocks noChangeShapeType="1"/>
            </p:cNvCxnSpPr>
            <p:nvPr/>
          </p:nvCxnSpPr>
          <p:spPr bwMode="auto">
            <a:xfrm>
              <a:off x="5388" y="7969"/>
              <a:ext cx="0" cy="2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5" name="AutoShape 20"/>
            <p:cNvCxnSpPr>
              <a:cxnSpLocks noChangeShapeType="1"/>
            </p:cNvCxnSpPr>
            <p:nvPr/>
          </p:nvCxnSpPr>
          <p:spPr bwMode="auto">
            <a:xfrm>
              <a:off x="5388" y="8066"/>
              <a:ext cx="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6" name="AutoShape 21"/>
            <p:cNvCxnSpPr>
              <a:cxnSpLocks noChangeShapeType="1"/>
            </p:cNvCxnSpPr>
            <p:nvPr/>
          </p:nvCxnSpPr>
          <p:spPr bwMode="auto">
            <a:xfrm>
              <a:off x="5458" y="8066"/>
              <a:ext cx="0" cy="36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7" name="AutoShape 22"/>
            <p:cNvCxnSpPr>
              <a:cxnSpLocks noChangeShapeType="1"/>
            </p:cNvCxnSpPr>
            <p:nvPr/>
          </p:nvCxnSpPr>
          <p:spPr bwMode="auto">
            <a:xfrm>
              <a:off x="5458" y="8256"/>
              <a:ext cx="8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8" name="AutoShape 23"/>
            <p:cNvCxnSpPr>
              <a:cxnSpLocks noChangeShapeType="1"/>
            </p:cNvCxnSpPr>
            <p:nvPr/>
          </p:nvCxnSpPr>
          <p:spPr bwMode="auto">
            <a:xfrm>
              <a:off x="5538" y="8256"/>
              <a:ext cx="0" cy="4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9" name="AutoShape 24"/>
            <p:cNvCxnSpPr>
              <a:cxnSpLocks noChangeShapeType="1"/>
            </p:cNvCxnSpPr>
            <p:nvPr/>
          </p:nvCxnSpPr>
          <p:spPr bwMode="auto">
            <a:xfrm>
              <a:off x="5538" y="8467"/>
              <a:ext cx="86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0" name="AutoShape 25"/>
            <p:cNvCxnSpPr>
              <a:cxnSpLocks noChangeShapeType="1"/>
            </p:cNvCxnSpPr>
            <p:nvPr/>
          </p:nvCxnSpPr>
          <p:spPr bwMode="auto">
            <a:xfrm>
              <a:off x="5600" y="10749"/>
              <a:ext cx="0" cy="2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1" name="AutoShape 26"/>
            <p:cNvCxnSpPr>
              <a:cxnSpLocks noChangeShapeType="1"/>
            </p:cNvCxnSpPr>
            <p:nvPr/>
          </p:nvCxnSpPr>
          <p:spPr bwMode="auto">
            <a:xfrm>
              <a:off x="5218" y="10277"/>
              <a:ext cx="59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2" name="AutoShape 27"/>
            <p:cNvCxnSpPr>
              <a:cxnSpLocks noChangeShapeType="1"/>
            </p:cNvCxnSpPr>
            <p:nvPr/>
          </p:nvCxnSpPr>
          <p:spPr bwMode="auto">
            <a:xfrm>
              <a:off x="6398" y="8467"/>
              <a:ext cx="18" cy="20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3" name="AutoShape 28"/>
            <p:cNvCxnSpPr>
              <a:cxnSpLocks noChangeShapeType="1"/>
            </p:cNvCxnSpPr>
            <p:nvPr/>
          </p:nvCxnSpPr>
          <p:spPr bwMode="auto">
            <a:xfrm>
              <a:off x="5218" y="9579"/>
              <a:ext cx="91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4" name="AutoShape 29"/>
            <p:cNvCxnSpPr>
              <a:cxnSpLocks noChangeShapeType="1"/>
            </p:cNvCxnSpPr>
            <p:nvPr/>
          </p:nvCxnSpPr>
          <p:spPr bwMode="auto">
            <a:xfrm>
              <a:off x="6297" y="9491"/>
              <a:ext cx="0" cy="5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5" name="AutoShape 30"/>
            <p:cNvCxnSpPr>
              <a:cxnSpLocks noChangeShapeType="1"/>
            </p:cNvCxnSpPr>
            <p:nvPr/>
          </p:nvCxnSpPr>
          <p:spPr bwMode="auto">
            <a:xfrm>
              <a:off x="5910" y="9811"/>
              <a:ext cx="0" cy="10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6" name="AutoShape 31"/>
            <p:cNvCxnSpPr>
              <a:cxnSpLocks noChangeShapeType="1"/>
            </p:cNvCxnSpPr>
            <p:nvPr/>
          </p:nvCxnSpPr>
          <p:spPr bwMode="auto">
            <a:xfrm>
              <a:off x="6136" y="9356"/>
              <a:ext cx="0" cy="2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7" name="AutoShape 32"/>
            <p:cNvCxnSpPr>
              <a:cxnSpLocks noChangeShapeType="1"/>
            </p:cNvCxnSpPr>
            <p:nvPr/>
          </p:nvCxnSpPr>
          <p:spPr bwMode="auto">
            <a:xfrm>
              <a:off x="6134" y="9491"/>
              <a:ext cx="16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8" name="AutoShape 33"/>
            <p:cNvCxnSpPr>
              <a:cxnSpLocks noChangeShapeType="1"/>
            </p:cNvCxnSpPr>
            <p:nvPr/>
          </p:nvCxnSpPr>
          <p:spPr bwMode="auto">
            <a:xfrm>
              <a:off x="6398" y="9412"/>
              <a:ext cx="72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9" name="AutoShape 34"/>
            <p:cNvCxnSpPr>
              <a:cxnSpLocks noChangeShapeType="1"/>
            </p:cNvCxnSpPr>
            <p:nvPr/>
          </p:nvCxnSpPr>
          <p:spPr bwMode="auto">
            <a:xfrm>
              <a:off x="6893" y="8890"/>
              <a:ext cx="0" cy="2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0" name="AutoShape 35"/>
            <p:cNvCxnSpPr>
              <a:cxnSpLocks noChangeShapeType="1"/>
            </p:cNvCxnSpPr>
            <p:nvPr/>
          </p:nvCxnSpPr>
          <p:spPr bwMode="auto">
            <a:xfrm>
              <a:off x="6892" y="9004"/>
              <a:ext cx="22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1" name="AutoShape 36"/>
            <p:cNvCxnSpPr>
              <a:cxnSpLocks noChangeShapeType="1"/>
            </p:cNvCxnSpPr>
            <p:nvPr/>
          </p:nvCxnSpPr>
          <p:spPr bwMode="auto">
            <a:xfrm>
              <a:off x="6300" y="9762"/>
              <a:ext cx="81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2" name="AutoShape 37"/>
            <p:cNvCxnSpPr>
              <a:cxnSpLocks noChangeShapeType="1"/>
            </p:cNvCxnSpPr>
            <p:nvPr/>
          </p:nvCxnSpPr>
          <p:spPr bwMode="auto">
            <a:xfrm flipV="1">
              <a:off x="5809" y="10278"/>
              <a:ext cx="0" cy="5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3" name="AutoShape 38"/>
            <p:cNvCxnSpPr>
              <a:cxnSpLocks noChangeShapeType="1"/>
            </p:cNvCxnSpPr>
            <p:nvPr/>
          </p:nvCxnSpPr>
          <p:spPr bwMode="auto">
            <a:xfrm flipV="1">
              <a:off x="5600" y="10856"/>
              <a:ext cx="261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54" name="Text Box 39"/>
            <p:cNvSpPr txBox="1">
              <a:spLocks noChangeArrowheads="1"/>
            </p:cNvSpPr>
            <p:nvPr/>
          </p:nvSpPr>
          <p:spPr bwMode="auto">
            <a:xfrm>
              <a:off x="6655" y="9440"/>
              <a:ext cx="1135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7,8,10 (В)</a:t>
              </a:r>
              <a:endPara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1AF68C4-D1AC-4B04-8315-47CBDAD4AE3C}"/>
              </a:ext>
            </a:extLst>
          </p:cNvPr>
          <p:cNvSpPr txBox="1"/>
          <p:nvPr/>
        </p:nvSpPr>
        <p:spPr>
          <a:xfrm>
            <a:off x="107504" y="881882"/>
            <a:ext cx="927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1 </a:t>
            </a:r>
            <a:r>
              <a:rPr lang="ru-RU" b="1" i="1" dirty="0"/>
              <a:t>шаг</a:t>
            </a:r>
            <a:r>
              <a:rPr lang="ru-RU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6EDDAE-9872-4C89-99DC-E36DF676CFF2}"/>
              </a:ext>
            </a:extLst>
          </p:cNvPr>
          <p:cNvSpPr txBox="1"/>
          <p:nvPr/>
        </p:nvSpPr>
        <p:spPr>
          <a:xfrm>
            <a:off x="971600" y="908720"/>
            <a:ext cx="5366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/>
              <a:t>Оценка, полученная методом </a:t>
            </a:r>
            <a:r>
              <a:rPr lang="en-US" sz="1800" i="1" dirty="0"/>
              <a:t>FPF D</a:t>
            </a:r>
            <a:r>
              <a:rPr lang="en-US" sz="1800" dirty="0">
                <a:sym typeface="Symbol"/>
              </a:rPr>
              <a:t>[465,  930]</a:t>
            </a:r>
            <a:r>
              <a:rPr lang="ru-RU" sz="1800" dirty="0">
                <a:sym typeface="Symbol"/>
              </a:rPr>
              <a:t>.</a:t>
            </a:r>
            <a:r>
              <a:rPr lang="en-US" sz="1800" dirty="0"/>
              <a:t> </a:t>
            </a:r>
            <a:r>
              <a:rPr lang="ru-RU" sz="1800" dirty="0"/>
              <a:t> </a:t>
            </a:r>
          </a:p>
          <a:p>
            <a:r>
              <a:rPr lang="ru-RU" sz="1800" dirty="0"/>
              <a:t>Диаметр кластера А – 344, диаметр кластера В – 930, диаметр кластера С – 832. </a:t>
            </a:r>
            <a:r>
              <a:rPr lang="ru-RU" dirty="0"/>
              <a:t>Д</a:t>
            </a:r>
            <a:r>
              <a:rPr lang="ru-RU" sz="1800" dirty="0"/>
              <a:t>иаметр разбиения – 930.</a:t>
            </a:r>
            <a:endParaRPr lang="en-US" sz="18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6FE3B42-43A0-4FEE-B37C-700092094865}"/>
              </a:ext>
            </a:extLst>
          </p:cNvPr>
          <p:cNvSpPr txBox="1"/>
          <p:nvPr/>
        </p:nvSpPr>
        <p:spPr>
          <a:xfrm>
            <a:off x="107504" y="2232392"/>
            <a:ext cx="927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2</a:t>
            </a:r>
            <a:r>
              <a:rPr lang="en-US" b="1" i="1" dirty="0"/>
              <a:t> </a:t>
            </a:r>
            <a:r>
              <a:rPr lang="ru-RU" b="1" i="1" dirty="0"/>
              <a:t>шаг</a:t>
            </a:r>
            <a:r>
              <a:rPr lang="ru-RU" dirty="0"/>
              <a:t> </a:t>
            </a:r>
          </a:p>
        </p:txBody>
      </p:sp>
      <p:graphicFrame>
        <p:nvGraphicFramePr>
          <p:cNvPr id="50" name="Таблица 49">
            <a:extLst>
              <a:ext uri="{FF2B5EF4-FFF2-40B4-BE49-F238E27FC236}">
                <a16:creationId xmlns:a16="http://schemas.microsoft.com/office/drawing/2014/main" id="{A941B365-8DA6-40B9-B53A-1ED99C02A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495622"/>
              </p:ext>
            </p:extLst>
          </p:nvPr>
        </p:nvGraphicFramePr>
        <p:xfrm>
          <a:off x="1451777" y="4005064"/>
          <a:ext cx="6216567" cy="2736304"/>
        </p:xfrm>
        <a:graphic>
          <a:graphicData uri="http://schemas.openxmlformats.org/drawingml/2006/table">
            <a:tbl>
              <a:tblPr/>
              <a:tblGrid>
                <a:gridCol w="325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543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45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49696" marR="4969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1062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442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49696" marR="4969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1272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344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1062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832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980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1294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1098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1272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832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936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386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478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1294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936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1016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278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442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458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344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386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1016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1260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1080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1098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1288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478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1108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278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458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1972</Words>
  <Application>Microsoft Office PowerPoint</Application>
  <PresentationFormat>Экран (4:3)</PresentationFormat>
  <Paragraphs>794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Тема Office</vt:lpstr>
      <vt:lpstr>Graph</vt:lpstr>
      <vt:lpstr>Equation</vt:lpstr>
      <vt:lpstr>Методы программирования в ограничениях в задачах кластеризации с частичным привлечением учителя </vt:lpstr>
      <vt:lpstr>Машинное обучение</vt:lpstr>
      <vt:lpstr>Презентация PowerPoint</vt:lpstr>
      <vt:lpstr>Задачи кластерного анализа</vt:lpstr>
      <vt:lpstr>Задача удовлетворения ограничений (Constraint Satisfaction Problem - CSP)</vt:lpstr>
      <vt:lpstr>Предлагаемый подход</vt:lpstr>
      <vt:lpstr>Сокращение количества ограничений  и упрощение их вида</vt:lpstr>
      <vt:lpstr>Пример</vt:lpstr>
      <vt:lpstr>Пример</vt:lpstr>
      <vt:lpstr>Пример</vt:lpstr>
      <vt:lpstr>Решения</vt:lpstr>
      <vt:lpstr>Правила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программирования в ограничениях в задачах кластеризации с частичным привлечением учителя</dc:title>
  <dc:creator>ozuenko</dc:creator>
  <cp:lastModifiedBy>Александр Зуенко</cp:lastModifiedBy>
  <cp:revision>94</cp:revision>
  <dcterms:created xsi:type="dcterms:W3CDTF">2022-04-04T07:12:27Z</dcterms:created>
  <dcterms:modified xsi:type="dcterms:W3CDTF">2022-04-06T06:40:37Z</dcterms:modified>
</cp:coreProperties>
</file>