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  <p:sldMasterId id="2147483660" r:id="rId2"/>
  </p:sldMasterIdLst>
  <p:notesMasterIdLst>
    <p:notesMasterId r:id="rId17"/>
  </p:notesMasterIdLst>
  <p:sldIdLst>
    <p:sldId id="276" r:id="rId3"/>
    <p:sldId id="257" r:id="rId4"/>
    <p:sldId id="273" r:id="rId5"/>
    <p:sldId id="258" r:id="rId6"/>
    <p:sldId id="261" r:id="rId7"/>
    <p:sldId id="259" r:id="rId8"/>
    <p:sldId id="260" r:id="rId9"/>
    <p:sldId id="262" r:id="rId10"/>
    <p:sldId id="269" r:id="rId11"/>
    <p:sldId id="268" r:id="rId12"/>
    <p:sldId id="274" r:id="rId13"/>
    <p:sldId id="272" r:id="rId14"/>
    <p:sldId id="270" r:id="rId15"/>
    <p:sldId id="271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43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f53c8e8b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f53c8e8b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1f9ddcfb90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1f9ddcfb90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1f53c8e8b2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1f53c8e8b2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1f53c8e8b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1f53c8e8b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1f53c8e8b2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1f53c8e8b2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1f53c8e8b2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1f53c8e8b2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E1FF25-ECFB-4AC6-961C-E15F0B7C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CF0877-5F2F-40CF-9A36-1444D967C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6973EB-F78D-4542-9672-571AB42F1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A75D2-6068-4E9D-A129-A37EF6F32214}" type="datetime1">
              <a:rPr lang="ru-RU" smtClean="0"/>
              <a:t>29.03.2022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7721CA-7C37-4E51-9A38-EDADEF1E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461BA1-910B-4103-9E0E-F96DB8A49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81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0545B8-2A33-4229-A2B3-392F7C1A0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64EDE6-E4A7-48E1-A0EE-CEA12AD63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8AA60-9EF2-4D08-8310-3475727C8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C53B-44EF-41C4-9367-A7ED422193D4}" type="datetime1">
              <a:rPr lang="ru-RU" smtClean="0"/>
              <a:t>29.03.2022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7AC167-CDBB-4FD3-BC27-C96D66195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48F8FD-EC42-4545-B49B-39049206E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882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E64F89-9E6C-45B7-BEF9-855FC5334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B75755-5813-440D-9134-3AF118D5A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B6CE46-EE3E-411E-A3DF-603206FB5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9333B4-B09F-47D5-A03E-32DD8400C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A9AD6-7D5F-4E64-9F55-61643C5B4814}" type="datetime1">
              <a:rPr lang="ru-RU" smtClean="0"/>
              <a:t>29.03.2022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D07530-EF85-4E6E-9467-45F924FAE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2D0A92-AEB1-48F6-A5B3-3F75253FD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059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8E5D5D-1869-49F4-8C3E-9AA35B247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AAE64C-69D4-4800-AD21-5E2536B60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ED4EAC-DE13-484F-830D-1639CF151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0351C4B-C475-44DF-97B3-9BC8D8AB2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75074D-7EDD-437B-B08A-256454EB2A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B4CC96F-05B2-480B-B9CE-071436338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5A08B-CF0A-4B28-BFB1-87BDA32C8AEC}" type="datetime1">
              <a:rPr lang="ru-RU" smtClean="0"/>
              <a:t>29.03.2022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8F26E76-A9CA-46CB-97C7-9AC8816A7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828B5D6-0416-4B36-A848-C718B50B8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93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E762B5-24B0-4E16-AEA4-26640BFED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D5B3BD4-0363-4F1C-942E-FFF8FACA0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B7BD3-E45B-4CC6-B849-41478896CCB7}" type="datetime1">
              <a:rPr lang="ru-RU" smtClean="0"/>
              <a:t>29.03.2022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8BF164D-F8C8-4A81-8A7D-F99B849C1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832EEC9-480A-4B93-BD0E-46FA91B63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139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E92C139-013B-4F36-8FA1-3262B9485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E518F-AB11-4FD1-B602-AE16CAB8142F}" type="datetime1">
              <a:rPr lang="ru-RU" smtClean="0"/>
              <a:t>29.03.2022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2C958E4-0386-403A-8044-73442D62A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408B7B2-9318-4F57-9C64-8037318A0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631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1A72E-6FA7-4281-9881-4DE1FF05B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89055A-1A7F-4147-9DE1-89626D9C3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35EA479-6A63-479E-983A-E53663F8F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8F55D8-EB3D-4A65-8D74-3C3B30C2A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5FD7-A836-47E3-BDFA-C5D0813B0F30}" type="datetime1">
              <a:rPr lang="ru-RU" smtClean="0"/>
              <a:t>29.03.2022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2FA854-A187-47C8-BA33-1093C935B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98F6D1-5BFA-4F5E-9DAE-9525D6999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891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C846B3-09F7-4BDA-85C1-E09C93B2A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A5A0D0-44A5-48E1-802F-AB8ED234D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DBFEAC-9724-436D-AC8A-1C5AE9C6B5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BE5DAF-1F8F-44D8-AB4C-2FD6C59A6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A4FA-3B0B-4243-94F8-48E6C8DA2244}" type="datetime1">
              <a:rPr lang="ru-RU" smtClean="0"/>
              <a:t>29.03.2022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508908-1AA7-4A77-9A48-0D6DE1C66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C6F405-F728-4FFC-B439-3E477F57E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594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FFC08D-08F6-4BE7-AA77-E3E5355A7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632FCE-FD9A-4034-AF5F-BDC322F61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39F93F-9378-49D7-99B9-A65D91DF6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22D79-E777-4CB5-AFEB-DEA9200C7CF1}" type="datetime1">
              <a:rPr lang="ru-RU" smtClean="0"/>
              <a:t>29.03.2022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82110A-7E65-44E6-AB5A-7E3EA9AA6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376F38-54DB-4989-829F-6FDA21793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467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4EA4785-688F-4FB5-9E91-0ADFDFB842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C212FFB-5FD6-4437-BC21-93C5CF317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10B4A6-7FE5-4D98-A6D8-AE8BEE1F3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90565-2EFB-4062-AC54-BA0EF5BA8A2F}" type="datetime1">
              <a:rPr lang="ru-RU" smtClean="0"/>
              <a:t>29.03.2022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CE896B-83B5-4EFE-BC03-C54AB8FA0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47A8BF-3E15-46C6-BCFF-1F462CF96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56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A234B2-29A4-42C3-A904-1691BCE3B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95C9DE4-5D1B-4824-B97C-E79A3EA96D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10E268-B5D9-41B1-9489-8619C751A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89EDA-D13F-4B9F-85CA-BC19CFCE1602}" type="datetime1">
              <a:rPr lang="ru-RU" smtClean="0"/>
              <a:t>29.03.2022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465721-0059-4D42-8E9B-73BE8D76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C6B046-A5CC-4D0D-A4C8-4E1657C96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14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F4644F-B032-446D-89CD-FDA3198E5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035773-A313-45A0-B614-EA680B45F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8E731E-BD57-4686-B1B5-C5184A89CD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9A3E1-476B-43F3-8E45-5F27D79474C5}" type="datetime1">
              <a:rPr lang="ru-RU" smtClean="0"/>
              <a:t>29.03.2022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B7E3E2-1E81-4C2D-A805-E28122CA3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A1873A-DB85-4FFB-BE4A-2C3DC3C8F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918C2-2A3A-4BE6-9617-2FC2AF5762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70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hestakov@iimm.ru" TargetMode="Externa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F%D0%BE%D0%BA%D0%B0%D0%B7%D0%B0%D1%82%D0%B5%D0%BB%D0%B8_%D0%BD%D0%B0%D0%B4%D1%91%D0%B6%D0%BD%D0%BE%D1%81%D1%82%D0%B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E%D0%BF%D1%82%D0%B8%D0%BC%D0%B8%D0%B7%D0%B0%D1%86%D0%B8%D1%8F_(%D0%BC%D0%B0%D1%82%D0%B5%D0%BC%D0%B0%D1%82%D0%B8%D0%BA%D0%B0)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0AF3B33C-D6D0-47CA-B60B-2BD88F1B6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>
              <a:buClrTx/>
            </a:pPr>
            <a:endParaRPr lang="ru-RU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813E56F-779F-4D71-90C5-2CA17B774D5A}"/>
              </a:ext>
            </a:extLst>
          </p:cNvPr>
          <p:cNvSpPr/>
          <p:nvPr/>
        </p:nvSpPr>
        <p:spPr>
          <a:xfrm>
            <a:off x="1985837" y="297061"/>
            <a:ext cx="4872162" cy="13734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buClrTx/>
              <a:defRPr/>
            </a:pPr>
            <a:r>
              <a:rPr lang="ru-RU" sz="1350" b="1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Институт информатики и</a:t>
            </a:r>
          </a:p>
          <a:p>
            <a:pPr algn="ctr" defTabSz="685800">
              <a:buClrTx/>
              <a:defRPr/>
            </a:pPr>
            <a:r>
              <a:rPr lang="ru-RU" sz="1350" b="1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математического моделирования Федерального исследовательского центра</a:t>
            </a:r>
          </a:p>
          <a:p>
            <a:pPr algn="ctr" defTabSz="685800">
              <a:buClrTx/>
              <a:defRPr/>
            </a:pPr>
            <a:r>
              <a:rPr lang="ru-RU" sz="1350" b="1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«Кольский научный центр РАН»</a:t>
            </a:r>
          </a:p>
          <a:p>
            <a:pPr algn="ctr" defTabSz="685800">
              <a:buClrTx/>
              <a:defRPr/>
            </a:pPr>
            <a:r>
              <a:rPr lang="ru-RU" sz="1350" b="1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(ИИММ КНЦ РАН)</a:t>
            </a:r>
          </a:p>
          <a:p>
            <a:pPr algn="ctr" defTabSz="685800">
              <a:spcBef>
                <a:spcPct val="50000"/>
              </a:spcBef>
              <a:buClrTx/>
              <a:defRPr/>
            </a:pPr>
            <a:r>
              <a:rPr lang="ru-RU" sz="1050" b="1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г. Апатиты  Мурманской обл</a:t>
            </a:r>
            <a:r>
              <a:rPr lang="ru-RU" sz="1050" b="1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 Light" panose="020F0302020204030204"/>
                <a:ea typeface="+mn-ea"/>
                <a:cs typeface="+mn-cs"/>
              </a:rPr>
              <a:t>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5785299-F948-42CB-878E-3ADAA2181DE2}"/>
              </a:ext>
            </a:extLst>
          </p:cNvPr>
          <p:cNvSpPr/>
          <p:nvPr/>
        </p:nvSpPr>
        <p:spPr>
          <a:xfrm>
            <a:off x="3841426" y="3163177"/>
            <a:ext cx="6033145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buClrTx/>
            </a:pPr>
            <a:r>
              <a:rPr lang="ru-RU" sz="1350" b="1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Шестаков Алексей Владимирович  </a:t>
            </a:r>
            <a:r>
              <a:rPr lang="ru-RU" sz="1350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магистрант 2го курса по направлению </a:t>
            </a:r>
            <a:r>
              <a:rPr lang="ru-RU" sz="1350" kern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ИСиТ</a:t>
            </a:r>
            <a:endParaRPr lang="ru-RU" sz="1350" b="1" kern="12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685800">
              <a:buClrTx/>
            </a:pPr>
            <a:r>
              <a:rPr lang="en-US" sz="135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shestakov@iimm.ru</a:t>
            </a:r>
            <a:endParaRPr lang="ru-RU" sz="1350" kern="12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685800">
              <a:buClrTx/>
            </a:pPr>
            <a:r>
              <a:rPr lang="ru-RU" sz="135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Научный руководитель </a:t>
            </a:r>
            <a:r>
              <a:rPr lang="ru-RU" sz="1350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Олейник А.Г., д.т.н.</a:t>
            </a:r>
          </a:p>
          <a:p>
            <a:pPr defTabSz="685800">
              <a:buClrTx/>
            </a:pPr>
            <a:r>
              <a:rPr lang="ru-RU" sz="1350" b="1" kern="12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+mn-cs"/>
              </a:rPr>
              <a:t>	</a:t>
            </a:r>
            <a:endParaRPr lang="ru-RU" sz="1350" b="1" kern="1200" dirty="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BF2CBF2-E855-4681-9A24-C00AF16F0A70}"/>
              </a:ext>
            </a:extLst>
          </p:cNvPr>
          <p:cNvSpPr/>
          <p:nvPr/>
        </p:nvSpPr>
        <p:spPr>
          <a:xfrm>
            <a:off x="152400" y="1822288"/>
            <a:ext cx="8643938" cy="678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37661" algn="ctr" defTabSz="685800">
              <a:lnSpc>
                <a:spcPct val="150000"/>
              </a:lnSpc>
              <a:spcAft>
                <a:spcPts val="600"/>
              </a:spcAft>
              <a:buClrTx/>
            </a:pPr>
            <a:r>
              <a:rPr lang="ru-RU" sz="1350" kern="120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Информационная технология расчета надежности структурно сложных систем с применением методов программирования в ограничениях</a:t>
            </a:r>
            <a:endParaRPr lang="ru-RU" sz="1350" kern="12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E:\WINDOC\RR1.BMP">
            <a:extLst>
              <a:ext uri="{FF2B5EF4-FFF2-40B4-BE49-F238E27FC236}">
                <a16:creationId xmlns:a16="http://schemas.microsoft.com/office/drawing/2014/main" id="{18AAE097-38D0-4C6F-95C9-48343519D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582216" cy="5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996D271-CEAB-4D8E-90D7-A708145EF148}"/>
              </a:ext>
            </a:extLst>
          </p:cNvPr>
          <p:cNvSpPr/>
          <p:nvPr/>
        </p:nvSpPr>
        <p:spPr>
          <a:xfrm>
            <a:off x="2135918" y="4513347"/>
            <a:ext cx="4572000" cy="5078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685800">
              <a:buClrTx/>
            </a:pPr>
            <a:endParaRPr lang="ru-RU" sz="1350" i="1" kern="1200" dirty="0">
              <a:solidFill>
                <a:prstClr val="black"/>
              </a:solidFill>
              <a:latin typeface="Times New Roman" panose="02020603050405020304" pitchFamily="18" charset="0"/>
              <a:ea typeface="Arial" panose="020B0604020202020204" pitchFamily="34" charset="0"/>
              <a:cs typeface="+mn-cs"/>
            </a:endParaRPr>
          </a:p>
          <a:p>
            <a:pPr algn="ctr" defTabSz="685800">
              <a:buClrTx/>
            </a:pPr>
            <a:r>
              <a:rPr lang="ru-RU" sz="1350" i="1" kern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2022 г.</a:t>
            </a:r>
            <a:endParaRPr lang="ru-RU" sz="1200" kern="1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7038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33C0E6-9619-4A37-8A95-010C3F00C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37066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ru-RU" dirty="0"/>
              <a:t>Алгоритм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F380FE-7DC3-4280-ADD6-4ECFDB029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690973"/>
            <a:ext cx="8520600" cy="408133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1. </a:t>
            </a:r>
            <a:r>
              <a:rPr lang="ru-RU" sz="1400" dirty="0">
                <a:solidFill>
                  <a:schemeClr val="tx1"/>
                </a:solidFill>
              </a:rPr>
              <a:t>Инициализация переменных:</a:t>
            </a: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r>
              <a:rPr lang="ru-RU" sz="1200" b="1" i="1" dirty="0" err="1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Sys</a:t>
            </a:r>
            <a:r>
              <a:rPr lang="ru-RU" sz="1200" i="1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– текущая задача CSP, </a:t>
            </a:r>
            <a:r>
              <a:rPr lang="ru-RU" sz="1200" b="1" i="1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Res</a:t>
            </a:r>
            <a:r>
              <a:rPr lang="ru-RU" sz="120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– </a:t>
            </a:r>
            <a:r>
              <a:rPr lang="ru-RU" sz="1200" i="1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C</a:t>
            </a:r>
            <a:r>
              <a:rPr lang="ru-RU" sz="120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-система, строки которой представляют собой искомые решения и добавляются в процессе вывода.                    </a:t>
            </a:r>
            <a:r>
              <a:rPr lang="ru-RU" sz="1200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- исходная </a:t>
            </a:r>
            <a:r>
              <a:rPr lang="en-US" sz="1200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D-</a:t>
            </a:r>
            <a:r>
              <a:rPr lang="ru-RU" sz="1200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система</a:t>
            </a:r>
            <a:endParaRPr lang="ru-RU" sz="1200" dirty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1600" dirty="0">
                <a:solidFill>
                  <a:schemeClr val="tx1"/>
                </a:solidFill>
              </a:rPr>
              <a:t>2. </a:t>
            </a:r>
            <a:r>
              <a:rPr lang="ru-RU" sz="1400" dirty="0">
                <a:solidFill>
                  <a:schemeClr val="tx1"/>
                </a:solidFill>
              </a:rPr>
              <a:t>Ищем одно из решений </a:t>
            </a:r>
            <a:r>
              <a:rPr lang="ru-RU" sz="900" dirty="0">
                <a:solidFill>
                  <a:schemeClr val="tx1"/>
                </a:solidFill>
              </a:rPr>
              <a:t>(алгоритмом, который опирается на утверждения У1-У5, эвристики Э1-Э3  из приложения 1 и 2)</a:t>
            </a:r>
            <a:endParaRPr lang="en-US" sz="1400" dirty="0">
              <a:solidFill>
                <a:schemeClr val="tx1"/>
              </a:solidFill>
            </a:endParaRPr>
          </a:p>
          <a:p>
            <a:pPr marL="1485900" lvl="3" indent="0">
              <a:buNone/>
            </a:pPr>
            <a:endParaRPr lang="ru-RU" sz="1600" dirty="0">
              <a:solidFill>
                <a:schemeClr val="tx1"/>
              </a:solidFill>
            </a:endParaRPr>
          </a:p>
          <a:p>
            <a:pPr marL="800100" lvl="1" indent="-228600">
              <a:buFont typeface="+mj-lt"/>
              <a:buAutoNum type="alphaLcParenR"/>
            </a:pPr>
            <a:r>
              <a:rPr lang="ru-RU" sz="1200" dirty="0">
                <a:solidFill>
                  <a:schemeClr val="tx1"/>
                </a:solidFill>
              </a:rPr>
              <a:t>Если решение получено, то добавляем в С-систему </a:t>
            </a:r>
            <a:r>
              <a:rPr lang="ru-RU" sz="1200" i="1" dirty="0">
                <a:solidFill>
                  <a:schemeClr val="tx1"/>
                </a:solidFill>
              </a:rPr>
              <a:t>Res</a:t>
            </a:r>
            <a:r>
              <a:rPr lang="ru-RU" sz="1200" dirty="0">
                <a:solidFill>
                  <a:schemeClr val="tx1"/>
                </a:solidFill>
              </a:rPr>
              <a:t> кортеж </a:t>
            </a:r>
            <a:r>
              <a:rPr lang="ru-RU" sz="1200" dirty="0" err="1">
                <a:solidFill>
                  <a:schemeClr val="tx1"/>
                </a:solidFill>
              </a:rPr>
              <a:t>Ti</a:t>
            </a:r>
            <a:r>
              <a:rPr lang="ru-RU" sz="1200" dirty="0">
                <a:solidFill>
                  <a:schemeClr val="tx1"/>
                </a:solidFill>
              </a:rPr>
              <a:t>[X1…</a:t>
            </a:r>
            <a:r>
              <a:rPr lang="ru-RU" sz="1200" dirty="0" err="1">
                <a:solidFill>
                  <a:schemeClr val="tx1"/>
                </a:solidFill>
              </a:rPr>
              <a:t>Xm</a:t>
            </a:r>
            <a:r>
              <a:rPr lang="ru-RU" sz="1200" dirty="0">
                <a:solidFill>
                  <a:schemeClr val="tx1"/>
                </a:solidFill>
              </a:rPr>
              <a:t>] и переходим к п.3</a:t>
            </a:r>
            <a:endParaRPr lang="en-US" sz="1200" dirty="0">
              <a:solidFill>
                <a:schemeClr val="tx1"/>
              </a:solidFill>
            </a:endParaRPr>
          </a:p>
          <a:p>
            <a:pPr marL="800100" lvl="1" indent="-228600">
              <a:buFont typeface="+mj-lt"/>
              <a:buAutoNum type="alphaLcParenR"/>
            </a:pPr>
            <a:r>
              <a:rPr lang="ru-RU" sz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Если решений больше нет, то переход к п. 4</a:t>
            </a:r>
            <a:endParaRPr lang="en-US" sz="1200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  <a:p>
            <a:pPr marL="114300" indent="0">
              <a:buNone/>
            </a:pPr>
            <a:endParaRPr lang="ru-RU" sz="1450" dirty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en-US" sz="145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3. </a:t>
            </a:r>
            <a:r>
              <a:rPr lang="ru-RU" sz="140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Добавляем</a:t>
            </a:r>
            <a:r>
              <a:rPr lang="en-US" sz="145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		</a:t>
            </a:r>
            <a:r>
              <a:rPr lang="ru-RU" sz="140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вниз   </a:t>
            </a:r>
            <a:r>
              <a:rPr lang="en-US" sz="140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D-</a:t>
            </a:r>
            <a:r>
              <a:rPr lang="ru-RU" sz="140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системы </a:t>
            </a:r>
            <a:r>
              <a:rPr lang="en-US" sz="1400" i="1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Sys</a:t>
            </a:r>
            <a:r>
              <a:rPr lang="en-US" sz="1400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lvl="1" indent="-342900">
              <a:buFont typeface="+mj-lt"/>
              <a:buAutoNum type="alphaLcParenR"/>
            </a:pP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Новая </a:t>
            </a:r>
            <a:r>
              <a:rPr lang="en-US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D-</a:t>
            </a: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система: </a:t>
            </a:r>
          </a:p>
          <a:p>
            <a:pPr lvl="1" indent="-342900">
              <a:buFont typeface="+mj-lt"/>
              <a:buAutoNum type="alphaLcParenR"/>
            </a:pPr>
            <a:endParaRPr lang="ru-RU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571500" lvl="1" indent="0"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		Исключена область, описываемая </a:t>
            </a:r>
          </a:p>
          <a:p>
            <a:pPr lvl="1" indent="-342900">
              <a:buFont typeface="+mj-lt"/>
              <a:buAutoNum type="alphaLcParenR"/>
            </a:pP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Переход к п.2</a:t>
            </a:r>
          </a:p>
          <a:p>
            <a:pPr marL="114300" indent="0">
              <a:buNone/>
            </a:pPr>
            <a:r>
              <a:rPr lang="ru-RU" sz="1400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4. Конец алгоритма.</a:t>
            </a:r>
          </a:p>
          <a:p>
            <a:pPr marL="571500" lvl="1" indent="0">
              <a:buNone/>
            </a:pPr>
            <a:endParaRPr lang="ru-RU" sz="1200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</p:txBody>
      </p:sp>
      <p:pic>
        <p:nvPicPr>
          <p:cNvPr id="5128" name="Picture 8">
            <a:extLst>
              <a:ext uri="{FF2B5EF4-FFF2-40B4-BE49-F238E27FC236}">
                <a16:creationId xmlns:a16="http://schemas.microsoft.com/office/drawing/2014/main" id="{005EAD4D-54C8-4108-80A2-D6B830FDA5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001" y="1589806"/>
            <a:ext cx="71437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>
            <a:extLst>
              <a:ext uri="{FF2B5EF4-FFF2-40B4-BE49-F238E27FC236}">
                <a16:creationId xmlns:a16="http://schemas.microsoft.com/office/drawing/2014/main" id="{A8A0A67D-D434-4DFB-B7E4-03107ADA4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465" y="1980365"/>
            <a:ext cx="2236956" cy="312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01E0E70-F634-447F-AF53-BC443B7BD2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427" y="3023253"/>
            <a:ext cx="1115574" cy="290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6" name="Picture 16">
            <a:extLst>
              <a:ext uri="{FF2B5EF4-FFF2-40B4-BE49-F238E27FC236}">
                <a16:creationId xmlns:a16="http://schemas.microsoft.com/office/drawing/2014/main" id="{EADD25DD-3DC7-4EAF-9614-ADC76B42D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640" y="3353670"/>
            <a:ext cx="2504310" cy="357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40" name="Picture 20">
            <a:extLst>
              <a:ext uri="{FF2B5EF4-FFF2-40B4-BE49-F238E27FC236}">
                <a16:creationId xmlns:a16="http://schemas.microsoft.com/office/drawing/2014/main" id="{B231C5FB-B562-496F-845F-4E510B651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286" y="3771394"/>
            <a:ext cx="170497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9F22FE2-4817-4BD0-870F-210E097421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0623" y="1067542"/>
            <a:ext cx="2786798" cy="345991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677C7A-4C0B-4D6B-B2A0-416F6BFA5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10</a:t>
            </a:fld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3758602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3723CD-3633-4F26-937C-9331A8F6E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Итоги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2DFECC-5B25-448F-9CE4-361E8DB913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В ходе проделанной работы были изучены методы и инструменты программирования в ограничениях.</a:t>
            </a:r>
          </a:p>
          <a:p>
            <a:pPr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 Рассмотрен подход к ускорению процедур логико-вероятностного анализа систем большой размерности, предложенный </a:t>
            </a:r>
            <a:r>
              <a:rPr lang="ru-RU" dirty="0" err="1">
                <a:solidFill>
                  <a:schemeClr val="tx1"/>
                </a:solidFill>
              </a:rPr>
              <a:t>Зуенко</a:t>
            </a:r>
            <a:r>
              <a:rPr lang="ru-RU" dirty="0">
                <a:solidFill>
                  <a:schemeClr val="tx1"/>
                </a:solidFill>
              </a:rPr>
              <a:t> А.А., использующий парадигмы программирования в ограничениях. </a:t>
            </a:r>
          </a:p>
          <a:p>
            <a:pPr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Поставлены планы программной реализации на базе изученного подхода нескольких логико-вероятностных алгоритмов и оценка их эффективности.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67F333D-8FCE-42A1-A169-A855E7C73D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11</a:t>
            </a:fld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2156429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B9F3E-92EE-4F67-A25B-1544B6D0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Список источников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BD01E3-12B5-46F0-A27F-6B08983A3F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ru-RU" sz="1600" dirty="0" err="1">
                <a:solidFill>
                  <a:schemeClr val="tx1"/>
                </a:solidFill>
              </a:rPr>
              <a:t>Зуенко</a:t>
            </a:r>
            <a:r>
              <a:rPr lang="ru-RU" sz="1600" dirty="0">
                <a:solidFill>
                  <a:schemeClr val="tx1"/>
                </a:solidFill>
              </a:rPr>
              <a:t> А.А. Вывод на ограничениях с применением матричного представления конечных предикатов / Искусственный интеллект и принятие решений. 2014. № 3. C. 21-31.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Кулик Б.А., </a:t>
            </a:r>
            <a:r>
              <a:rPr lang="ru-RU" sz="1600" dirty="0" err="1">
                <a:solidFill>
                  <a:schemeClr val="tx1"/>
                </a:solidFill>
              </a:rPr>
              <a:t>Зуенко</a:t>
            </a:r>
            <a:r>
              <a:rPr lang="ru-RU" sz="1600" dirty="0">
                <a:solidFill>
                  <a:schemeClr val="tx1"/>
                </a:solidFill>
              </a:rPr>
              <a:t> А.А., Фридман А.Я. Алгебраический подход к интеллектуальной обработке данных и знаний. – СПб.: Изд-во </a:t>
            </a:r>
            <a:r>
              <a:rPr lang="ru-RU" sz="1600" dirty="0" err="1">
                <a:solidFill>
                  <a:schemeClr val="tx1"/>
                </a:solidFill>
              </a:rPr>
              <a:t>Политехн</a:t>
            </a:r>
            <a:r>
              <a:rPr lang="ru-RU" sz="1600" dirty="0">
                <a:solidFill>
                  <a:schemeClr val="tx1"/>
                </a:solidFill>
              </a:rPr>
              <a:t>. ун-та, 2010. 235 с.</a:t>
            </a:r>
          </a:p>
          <a:p>
            <a:pPr>
              <a:buFont typeface="+mj-lt"/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Рябинин И.А., Струков А.В. Автоматизированное моделирование надежности систем структурно-сложных систем из  элементов с тремя несовместными состояниями / Труды СПИИРАН. 2014. № 3(34). C. 89-111.</a:t>
            </a:r>
          </a:p>
          <a:p>
            <a:pPr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D66152F-F4D0-439A-98AA-636455A3E3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12</a:t>
            </a:fld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944254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54F413-22B4-4478-9DD7-F913992C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49953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Приложение 1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AD84934-E569-455B-9510-DBA39618C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822654"/>
            <a:ext cx="8520600" cy="3993186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</a:rPr>
              <a:t>Утверждение 1 (У1). </a:t>
            </a:r>
            <a:r>
              <a:rPr lang="ru-RU" sz="1400" dirty="0">
                <a:solidFill>
                  <a:schemeClr val="tx1"/>
                </a:solidFill>
              </a:rPr>
              <a:t>Если строка D-системы содержит все пустые компоненты, то D-</a:t>
            </a:r>
            <a:r>
              <a:rPr lang="ru-RU" sz="1400" dirty="0" err="1">
                <a:solidFill>
                  <a:schemeClr val="tx1"/>
                </a:solidFill>
              </a:rPr>
              <a:t>cистема</a:t>
            </a:r>
            <a:r>
              <a:rPr lang="ru-RU" sz="1400" dirty="0">
                <a:solidFill>
                  <a:schemeClr val="tx1"/>
                </a:solidFill>
              </a:rPr>
              <a:t> пуста.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</a:rPr>
              <a:t>Утверждение 2 (У2)</a:t>
            </a:r>
            <a:r>
              <a:rPr lang="ru-RU" sz="1400" dirty="0">
                <a:solidFill>
                  <a:schemeClr val="tx1"/>
                </a:solidFill>
              </a:rPr>
              <a:t>. Если все компоненты некоторого атрибута пусты, то данный атрибут можно удалить из D-</a:t>
            </a:r>
            <a:r>
              <a:rPr lang="ru-RU" sz="1400" dirty="0" err="1">
                <a:solidFill>
                  <a:schemeClr val="tx1"/>
                </a:solidFill>
              </a:rPr>
              <a:t>cистемы</a:t>
            </a:r>
            <a:r>
              <a:rPr lang="ru-RU" sz="1400" dirty="0">
                <a:solidFill>
                  <a:schemeClr val="tx1"/>
                </a:solidFill>
              </a:rPr>
              <a:t> (удаляются все компоненты, стоящие в соответствующем столбце).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</a:rPr>
              <a:t>Утверждение 3 (У3). </a:t>
            </a:r>
            <a:r>
              <a:rPr lang="ru-RU" sz="1400" dirty="0">
                <a:solidFill>
                  <a:schemeClr val="tx1"/>
                </a:solidFill>
              </a:rPr>
              <a:t>Если в D-системе есть строка (кортеж), содержащая лишь одну непустую компоненту, то все значения, не входящие в эту компоненту, удаляются из соответствующего домена (компонента становится новым доменом данного атрибута).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</a:rPr>
              <a:t>Утверждение 4 (У4). </a:t>
            </a:r>
            <a:r>
              <a:rPr lang="ru-RU" sz="1400" dirty="0">
                <a:solidFill>
                  <a:schemeClr val="tx1"/>
                </a:solidFill>
              </a:rPr>
              <a:t>Если строка D-системы содержит хотя бы одну полную компоненту, то она удаляется.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</a:rPr>
              <a:t>Утверждение 5 (У5). </a:t>
            </a:r>
            <a:r>
              <a:rPr lang="ru-RU" sz="1400" dirty="0">
                <a:solidFill>
                  <a:schemeClr val="tx1"/>
                </a:solidFill>
              </a:rPr>
              <a:t>Если компонента некоторого атрибута D-</a:t>
            </a:r>
            <a:r>
              <a:rPr lang="ru-RU" sz="1400" dirty="0" err="1">
                <a:solidFill>
                  <a:schemeClr val="tx1"/>
                </a:solidFill>
              </a:rPr>
              <a:t>cистемы</a:t>
            </a:r>
            <a:r>
              <a:rPr lang="ru-RU" sz="1400" dirty="0">
                <a:solidFill>
                  <a:schemeClr val="tx1"/>
                </a:solidFill>
              </a:rPr>
              <a:t> содержит значение, не принадлежащее соответствующему домену, то это значение удаляется из компоненты.</a:t>
            </a:r>
          </a:p>
          <a:p>
            <a:pPr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1"/>
                </a:solidFill>
              </a:rPr>
              <a:t>Утверждение 6 (У6). </a:t>
            </a:r>
            <a:r>
              <a:rPr lang="ru-RU" sz="1400" dirty="0">
                <a:solidFill>
                  <a:schemeClr val="tx1"/>
                </a:solidFill>
              </a:rPr>
              <a:t>Если одна строка D-</a:t>
            </a:r>
            <a:r>
              <a:rPr lang="ru-RU" sz="1400" dirty="0" err="1">
                <a:solidFill>
                  <a:schemeClr val="tx1"/>
                </a:solidFill>
              </a:rPr>
              <a:t>cистемы</a:t>
            </a:r>
            <a:r>
              <a:rPr lang="ru-RU" sz="1400" dirty="0">
                <a:solidFill>
                  <a:schemeClr val="tx1"/>
                </a:solidFill>
              </a:rPr>
              <a:t> полностью доминирует (</a:t>
            </a:r>
            <a:r>
              <a:rPr lang="ru-RU" sz="1400" dirty="0" err="1">
                <a:solidFill>
                  <a:schemeClr val="tx1"/>
                </a:solidFill>
              </a:rPr>
              <a:t>покомпонентно</a:t>
            </a:r>
            <a:r>
              <a:rPr lang="ru-RU" sz="1400" dirty="0">
                <a:solidFill>
                  <a:schemeClr val="tx1"/>
                </a:solidFill>
              </a:rPr>
              <a:t> содержит) другую строку, то доминирующая строка удаляется из D-системы.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2B70D5-A7AE-4555-AF9D-22C3BFDD31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13</a:t>
            </a:fld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1338350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CDC083-F228-4BCF-B5ED-6A1711635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Приложение 2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B2D1C2-19C2-4D3F-8028-9DCC2F9A7A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1"/>
                </a:solidFill>
              </a:rPr>
              <a:t>Э1. </a:t>
            </a:r>
            <a:r>
              <a:rPr lang="ru-RU" dirty="0">
                <a:solidFill>
                  <a:schemeClr val="tx1"/>
                </a:solidFill>
              </a:rPr>
              <a:t>Выбирать атрибут с доменом, содержащим наименьшее количество значений, что позволяет проверять меньшее количество преемников.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1"/>
                </a:solidFill>
              </a:rPr>
              <a:t>Э2. </a:t>
            </a:r>
            <a:r>
              <a:rPr lang="ru-RU" dirty="0">
                <a:solidFill>
                  <a:schemeClr val="tx1"/>
                </a:solidFill>
              </a:rPr>
              <a:t>В случае неоднозначности выбора, производимого согласно Э1, выбирать атрибут, количество непустых компонент которого максимально.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1"/>
                </a:solidFill>
              </a:rPr>
              <a:t>Э3. </a:t>
            </a:r>
            <a:r>
              <a:rPr lang="ru-RU" dirty="0">
                <a:solidFill>
                  <a:schemeClr val="tx1"/>
                </a:solidFill>
              </a:rPr>
              <a:t>Для формирования нового одноэлементного домена выбирать наиболее часто встречающееся в кортежах D-системы значение атрибута.	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7D7603C-40DD-4C4F-A3B7-68102E22E7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14</a:t>
            </a:fld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3092248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/>
              <a:t>Информационные технологии расчёта и визуализации риска для опасных производственных объектов, работающих под давлением </a:t>
            </a:r>
            <a:r>
              <a:rPr lang="ru-RU" sz="1200" dirty="0"/>
              <a:t>(прошлая тема ВКР)</a:t>
            </a:r>
            <a:endParaRPr sz="1600"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indent="-285750">
              <a:spcAft>
                <a:spcPts val="1200"/>
              </a:spcAft>
            </a:pPr>
            <a:r>
              <a:rPr lang="ru-RU" sz="1100" dirty="0">
                <a:solidFill>
                  <a:schemeClr val="tx1"/>
                </a:solidFill>
              </a:rPr>
              <a:t>Был предложен один из подходов к оценке последствий воздействия взрывной волны на окружающую технологическую среду;</a:t>
            </a:r>
          </a:p>
          <a:p>
            <a:pPr marL="285750" indent="-285750">
              <a:spcAft>
                <a:spcPts val="1200"/>
              </a:spcAft>
            </a:pPr>
            <a:r>
              <a:rPr lang="ru-RU" sz="1100" dirty="0">
                <a:solidFill>
                  <a:schemeClr val="tx1"/>
                </a:solidFill>
              </a:rPr>
              <a:t>Автоматизирован процесс оценки риска при помощи геоинформационных технологий с применением программных средств с открытым исходным кодом, модуль:</a:t>
            </a:r>
          </a:p>
          <a:p>
            <a:pPr marL="742950" lvl="1" indent="-285750">
              <a:spcAft>
                <a:spcPts val="1200"/>
              </a:spcAft>
            </a:pPr>
            <a:r>
              <a:rPr lang="ru-RU" sz="800" dirty="0">
                <a:solidFill>
                  <a:schemeClr val="tx1"/>
                </a:solidFill>
              </a:rPr>
              <a:t>Производит расчёты и даёт первичную оценку разрушающий последствий при взрыве сосуда под высоким давлением;</a:t>
            </a:r>
          </a:p>
          <a:p>
            <a:pPr marL="742950" lvl="1" indent="-285750">
              <a:spcAft>
                <a:spcPts val="1200"/>
              </a:spcAft>
            </a:pPr>
            <a:r>
              <a:rPr lang="ru-RU" sz="800" dirty="0">
                <a:solidFill>
                  <a:schemeClr val="tx1"/>
                </a:solidFill>
              </a:rPr>
              <a:t>Отображает на карте зоны поражения;</a:t>
            </a:r>
          </a:p>
          <a:p>
            <a:pPr marL="285750" indent="-285750">
              <a:spcAft>
                <a:spcPts val="1200"/>
              </a:spcAft>
            </a:pPr>
            <a:r>
              <a:rPr lang="ru-RU" sz="1100" dirty="0">
                <a:solidFill>
                  <a:schemeClr val="tx1"/>
                </a:solidFill>
              </a:rPr>
              <a:t>Предложенная методика успешно апробирована на одном из пищевых предприятий Мурманской области.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40FEC5F-73B9-499E-8DA0-8699FC7FF6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2</a:t>
            </a:fld>
            <a:endParaRPr lang="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8140CA9-A30C-4E71-BA40-9EC2E7FD80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49" y="3319669"/>
            <a:ext cx="1798557" cy="14381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F6A7E0C-E065-465E-B5DB-673F29FF02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183" y="3309982"/>
            <a:ext cx="2643110" cy="1447789"/>
          </a:xfrm>
          <a:prstGeom prst="rect">
            <a:avLst/>
          </a:prstGeom>
        </p:spPr>
      </p:pic>
      <p:pic>
        <p:nvPicPr>
          <p:cNvPr id="7" name="Picture 7" descr="Результат окно">
            <a:extLst>
              <a:ext uri="{FF2B5EF4-FFF2-40B4-BE49-F238E27FC236}">
                <a16:creationId xmlns:a16="http://schemas.microsoft.com/office/drawing/2014/main" id="{5763FB67-D9E0-43E8-B269-36E326837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760" y="3309982"/>
            <a:ext cx="2381471" cy="1468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A2C6C2-9773-4452-9FC1-53833E04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Содержание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331B11-45D2-49B6-9851-B3CE1DD144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" dirty="0">
                <a:solidFill>
                  <a:schemeClr val="tx1"/>
                </a:solidFill>
              </a:rPr>
              <a:t>Введение</a:t>
            </a:r>
          </a:p>
          <a:p>
            <a:r>
              <a:rPr lang="ru" dirty="0">
                <a:solidFill>
                  <a:schemeClr val="tx1"/>
                </a:solidFill>
              </a:rPr>
              <a:t>Цели расчета надёжности</a:t>
            </a:r>
          </a:p>
          <a:p>
            <a:r>
              <a:rPr lang="en-US" dirty="0">
                <a:solidFill>
                  <a:schemeClr val="tx1"/>
                </a:solidFill>
              </a:rPr>
              <a:t>Constraint Satisfaction Problem – CSP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" dirty="0">
                <a:solidFill>
                  <a:schemeClr val="tx1"/>
                </a:solidFill>
              </a:rPr>
              <a:t>Логико-вероятностные методы</a:t>
            </a:r>
          </a:p>
          <a:p>
            <a:r>
              <a:rPr lang="ru" sz="1800" dirty="0">
                <a:solidFill>
                  <a:schemeClr val="tx1"/>
                </a:solidFill>
              </a:rPr>
              <a:t>Библиотеки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и инструменты</a:t>
            </a:r>
            <a:r>
              <a:rPr lang="ru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Python </a:t>
            </a:r>
            <a:r>
              <a:rPr lang="ru" sz="1800" dirty="0">
                <a:solidFill>
                  <a:schemeClr val="tx1"/>
                </a:solidFill>
              </a:rPr>
              <a:t>для поддержки расчетов</a:t>
            </a:r>
          </a:p>
          <a:p>
            <a:r>
              <a:rPr lang="ru-RU" dirty="0">
                <a:solidFill>
                  <a:schemeClr val="tx1"/>
                </a:solidFill>
              </a:rPr>
              <a:t>С и </a:t>
            </a:r>
            <a:r>
              <a:rPr lang="en-US" dirty="0">
                <a:solidFill>
                  <a:schemeClr val="tx1"/>
                </a:solidFill>
              </a:rPr>
              <a:t>D </a:t>
            </a:r>
            <a:r>
              <a:rPr lang="ru-RU" dirty="0">
                <a:solidFill>
                  <a:schemeClr val="tx1"/>
                </a:solidFill>
              </a:rPr>
              <a:t>системы. Определения</a:t>
            </a:r>
          </a:p>
          <a:p>
            <a:r>
              <a:rPr lang="ru-RU" dirty="0">
                <a:solidFill>
                  <a:schemeClr val="tx1"/>
                </a:solidFill>
              </a:rPr>
              <a:t>Алгоритм</a:t>
            </a:r>
          </a:p>
          <a:p>
            <a:r>
              <a:rPr lang="ru-RU" dirty="0">
                <a:solidFill>
                  <a:schemeClr val="tx1"/>
                </a:solidFill>
              </a:rPr>
              <a:t>Итоги</a:t>
            </a:r>
          </a:p>
          <a:p>
            <a:r>
              <a:rPr lang="ru-RU" dirty="0">
                <a:solidFill>
                  <a:schemeClr val="tx1"/>
                </a:solidFill>
              </a:rPr>
              <a:t>Список источников</a:t>
            </a:r>
          </a:p>
          <a:p>
            <a:r>
              <a:rPr lang="ru-RU" dirty="0">
                <a:solidFill>
                  <a:schemeClr val="tx1"/>
                </a:solidFill>
              </a:rPr>
              <a:t>Приложение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489D9EE-DF2D-4E33-AB93-F5F5E52CD3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3</a:t>
            </a:fld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230752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Введение</a:t>
            </a:r>
            <a:endParaRPr dirty="0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Логико-вероятностные методы (ЛВМ), позволяют описать структуру моделируемой системы средствами математической логики, а количественную оценку надежности или безопасности системы производить с помощью теории вероятностей.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Однако, методы является недостаточно эффективными.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Появилась необходимость в разработке новых эффективных методов ускорения процедур логико-вероятностного анализа систем большой размерности (рассмотрен подход, предложенный Зуенко А.А).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На базе подхода планируется программная реализация нескольких логико-вероятностных алгоритмов и оценка их эффективности.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3B5B8A2-A342-4972-8DB9-C31177CD6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4</a:t>
            </a:fld>
            <a:endParaRPr lang="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Цели расчета надёжности</a:t>
            </a:r>
            <a:endParaRPr dirty="0"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85800" lvl="0" indent="-301625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202122"/>
              </a:buClr>
              <a:buSzPts val="1150"/>
              <a:buChar char="●"/>
            </a:pPr>
            <a:r>
              <a:rPr lang="ru" sz="1100" dirty="0">
                <a:solidFill>
                  <a:schemeClr val="tx1"/>
                </a:solidFill>
              </a:rPr>
              <a:t>Обоснование количественных требований к надёжности объекта или его составным частям;</a:t>
            </a:r>
            <a:endParaRPr sz="1100" dirty="0">
              <a:solidFill>
                <a:schemeClr val="tx1"/>
              </a:solidFill>
            </a:endParaRPr>
          </a:p>
          <a:p>
            <a:pPr marL="685800" lvl="0" indent="-301625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202122"/>
              </a:buClr>
              <a:buSzPts val="1150"/>
              <a:buChar char="●"/>
            </a:pPr>
            <a:r>
              <a:rPr lang="ru" sz="1100" dirty="0">
                <a:solidFill>
                  <a:schemeClr val="tx1"/>
                </a:solidFill>
              </a:rPr>
              <a:t>Сравнительный анализ надёжности вариантов схемно-конструктивного построения объекта и обоснование Выбора рационального варианта, в том числе по стоимостному критерию;</a:t>
            </a:r>
            <a:endParaRPr sz="1100" dirty="0">
              <a:solidFill>
                <a:schemeClr val="tx1"/>
              </a:solidFill>
            </a:endParaRPr>
          </a:p>
          <a:p>
            <a:pPr marL="685800" lvl="0" indent="-301625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202122"/>
              </a:buClr>
              <a:buSzPts val="1150"/>
              <a:buChar char="●"/>
            </a:pPr>
            <a:r>
              <a:rPr lang="ru" sz="1100" dirty="0">
                <a:solidFill>
                  <a:schemeClr val="tx1"/>
                </a:solidFill>
              </a:rPr>
              <a:t>Определение достигнутого (ожидаемого) уровня надёжности объекта и/или его составных частей, в том числе расчетное определение </a:t>
            </a:r>
            <a:r>
              <a:rPr lang="ru" sz="1100" dirty="0">
                <a:solidFill>
                  <a:schemeClr val="tx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показателей надёжности</a:t>
            </a:r>
            <a:r>
              <a:rPr lang="ru" sz="1100" dirty="0">
                <a:solidFill>
                  <a:schemeClr val="tx1"/>
                </a:solidFill>
              </a:rPr>
              <a:t> или параметров распределения характеристик надежности составных частей объекта в качестве исходных данных для расчета надёжности объекта в целом;</a:t>
            </a:r>
            <a:endParaRPr sz="1100" dirty="0">
              <a:solidFill>
                <a:schemeClr val="tx1"/>
              </a:solidFill>
            </a:endParaRPr>
          </a:p>
          <a:p>
            <a:pPr marL="685800" lvl="0" indent="-301625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202122"/>
              </a:buClr>
              <a:buSzPts val="1150"/>
              <a:buChar char="●"/>
            </a:pPr>
            <a:r>
              <a:rPr lang="ru" sz="1100" dirty="0">
                <a:solidFill>
                  <a:schemeClr val="tx1"/>
                </a:solidFill>
              </a:rPr>
              <a:t>Обоснование и проверку эффективности предлагаемых (реализованных) мер по доработкам конструкции, технологии изготовления, системы технического обслуживания и ремонта объекта, направленных на повышение его надёжности;</a:t>
            </a:r>
            <a:endParaRPr sz="1100" dirty="0">
              <a:solidFill>
                <a:schemeClr val="tx1"/>
              </a:solidFill>
            </a:endParaRPr>
          </a:p>
          <a:p>
            <a:pPr marL="685800" lvl="0" indent="-301625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202122"/>
              </a:buClr>
              <a:buSzPts val="1150"/>
              <a:buChar char="●"/>
            </a:pPr>
            <a:r>
              <a:rPr lang="ru" sz="1100" dirty="0">
                <a:solidFill>
                  <a:schemeClr val="tx1"/>
                </a:solidFill>
              </a:rPr>
              <a:t>Решение различных </a:t>
            </a:r>
            <a:r>
              <a:rPr lang="ru" sz="1100" dirty="0">
                <a:solidFill>
                  <a:schemeClr val="tx1"/>
                </a:solidFill>
                <a:uFill>
                  <a:noFill/>
                </a:u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оптимизационных задач</a:t>
            </a:r>
            <a:r>
              <a:rPr lang="ru" sz="1100" dirty="0">
                <a:solidFill>
                  <a:schemeClr val="tx1"/>
                </a:solidFill>
              </a:rPr>
              <a:t>, в которых показатели надёжности выступают в роли целевых функций, управляемых параметров или граничных условий, в том числе таких, как оптимизация структуры объекта, распределение требований по надёжности между показателями отдельных составляющих надёжности (например, безотказности и ремонтопригодности), расчет комплектов ЗИП, оптимизация систем технического обслуживания и ремонта, обоснование гарантийных сроков и назначенных сроков службы (ресурса) объекта и др.;</a:t>
            </a:r>
            <a:endParaRPr sz="1100" dirty="0">
              <a:solidFill>
                <a:schemeClr val="tx1"/>
              </a:solidFill>
            </a:endParaRPr>
          </a:p>
          <a:p>
            <a:pPr marL="685800" lvl="0" indent="-301625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202122"/>
              </a:buClr>
              <a:buSzPts val="1150"/>
              <a:buChar char="●"/>
            </a:pPr>
            <a:r>
              <a:rPr lang="ru" sz="1100" dirty="0">
                <a:solidFill>
                  <a:schemeClr val="tx1"/>
                </a:solidFill>
              </a:rPr>
              <a:t>Проверку соответствия ожидаемого (достигнутого) уровня надёжности объекта установленным требованиям (контроль надежности), если прямое экспериментальное подтверждение их уровня надёжности невозможно технически или нецелесообразно экономически.</a:t>
            </a:r>
            <a:endParaRPr sz="11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B798900-85B2-472B-B660-27F08C0D02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5</a:t>
            </a:fld>
            <a:endParaRPr lang="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Constraint Satisfaction Problem – CSP</a:t>
            </a: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indent="0">
              <a:buNone/>
            </a:pPr>
            <a:r>
              <a:rPr lang="ru" dirty="0">
                <a:solidFill>
                  <a:schemeClr val="tx1"/>
                </a:solidFill>
              </a:rPr>
              <a:t>Формально, задача удовлетворения ограничений  определена: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Множество переменных X = {x1 , …, xn } 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Множество ограничений C = {C1(X1, X2,… Xn), C2(X1, X2,… Xn), ..., Cm(X1, X2,… Xn)} 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Множество возможных значений D = {D1 , …, Dn }, xi ∈ Di 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Целевая функция - F(X1 , X2 ,… Xn )  max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3BA21CA-7C35-4F83-AC01-1D0FBD6ED2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6</a:t>
            </a:fld>
            <a:endParaRPr lang="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Логико-вероятностные методы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indent="-285750"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ЛВМ представляют собой методологию анализа структурно-сложных систем, решения системных задач организованной сложности, анализа и оценки надежности, риска и безопасности технических систем. </a:t>
            </a:r>
          </a:p>
          <a:p>
            <a:pPr marL="285750" indent="-285750"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Логико-вероятностные методы удобны для исходной постановки задач в формализованном виде как структурного описания анализируемых свойств функционирования </a:t>
            </a:r>
            <a:r>
              <a:rPr lang="ru-RU" dirty="0" err="1">
                <a:solidFill>
                  <a:schemeClr val="tx1"/>
                </a:solidFill>
              </a:rPr>
              <a:t>высокоразмерных</a:t>
            </a:r>
            <a:r>
              <a:rPr lang="ru-RU" dirty="0">
                <a:solidFill>
                  <a:schemeClr val="tx1"/>
                </a:solidFill>
              </a:rPr>
              <a:t> и сложных систем. </a:t>
            </a:r>
          </a:p>
          <a:p>
            <a:pPr marL="285750" indent="-285750">
              <a:spcAft>
                <a:spcPts val="600"/>
              </a:spcAft>
            </a:pPr>
            <a:r>
              <a:rPr lang="ru-RU" dirty="0">
                <a:solidFill>
                  <a:schemeClr val="tx1"/>
                </a:solidFill>
              </a:rPr>
              <a:t>В ЛВМ созданы процедуры преобразования в искомые расчетные математические модели исходных структурных моделей, что позволяет осуществить их алгоритмизацию с дальнейшей реализацией на ЭВМ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DBA76473-1EA3-4F5D-909F-3F406914BC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7</a:t>
            </a:fld>
            <a:endParaRPr lang="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2000" dirty="0"/>
              <a:t>Библиотеки</a:t>
            </a:r>
            <a:r>
              <a:rPr lang="en-US" sz="2000" dirty="0"/>
              <a:t> </a:t>
            </a:r>
            <a:r>
              <a:rPr lang="ru-RU" sz="2000" dirty="0"/>
              <a:t>и инструменты</a:t>
            </a:r>
            <a:r>
              <a:rPr lang="ru" sz="2000" dirty="0"/>
              <a:t> </a:t>
            </a:r>
            <a:r>
              <a:rPr lang="en-US" sz="2000" dirty="0"/>
              <a:t>Python </a:t>
            </a:r>
            <a:r>
              <a:rPr lang="ru" sz="2000" dirty="0"/>
              <a:t>для поддержки расчетов</a:t>
            </a:r>
            <a:endParaRPr sz="2000" dirty="0"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7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PuLP – API линейного программирования Python для определения задачи и вызова солверов.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NumPy – библиотека для обработки больших объемов данных, представленных, как правило, в виде больших матриц и массивов. Частично написана на С для повышения производительности работы алгоритмов. 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• SciPy– библиотека, объединяющая инструменты для научных вычислений, в частности средства для интегрирования и интерполяции функций, обработки изображений, решения дифференциальных уравнений, генетические алгоритмы и пр. 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• MatPlotLib – библиотека для визуализации данных, поддерживает возможность отображать данные в различных графических форматах. 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• Pandas–многоцелевая высокопроизводительная библиотека, исполь-зуемая для моделирования и анализа данных. Библиотека ориентирована на работу с разнородными форматами данных. 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• Sympy–библиотека для символьных вычислений. Применяется для решения уравнений, интегрирования, дифференцирования, комбинаторных задач, дискретных задач, физических уравнений и т.д. 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• Logilab (пакет библиотек ) имеет модуль constraint, использующийся для решения задач программирования в ограничениях; </a:t>
            </a:r>
            <a:endParaRPr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dirty="0">
                <a:solidFill>
                  <a:schemeClr val="tx1"/>
                </a:solidFill>
              </a:rPr>
              <a:t>• ПО Cassowary constraint solver это набор инструментов для решения инкрементных ограничений, который эффективно решает системы линейных равенств и неравенств. Ограничения могут быть либо требованиями, либо предпочтениями. 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2D61A395-2F48-4FE6-8ECB-9DB9486C71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8</a:t>
            </a:fld>
            <a:endParaRPr lang="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9E4422-75AE-4210-936C-6CC135E5E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 и </a:t>
            </a:r>
            <a:r>
              <a:rPr lang="en-US" dirty="0"/>
              <a:t>D </a:t>
            </a:r>
            <a:r>
              <a:rPr lang="ru-RU" dirty="0"/>
              <a:t>системы. Определения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E32BBA-0717-4EE5-8CAC-4009D816C9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C-кортежем</a:t>
            </a:r>
            <a:r>
              <a:rPr lang="ru-RU" dirty="0">
                <a:solidFill>
                  <a:schemeClr val="tx1"/>
                </a:solidFill>
              </a:rPr>
              <a:t> называется заданный в определенной схеме отношения кортеж компонент.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C-системой</a:t>
            </a:r>
            <a:r>
              <a:rPr lang="ru-RU" dirty="0">
                <a:solidFill>
                  <a:schemeClr val="tx1"/>
                </a:solidFill>
              </a:rPr>
              <a:t> называется множество однотипных </a:t>
            </a:r>
            <a:r>
              <a:rPr lang="ru-RU" i="1" dirty="0">
                <a:solidFill>
                  <a:schemeClr val="tx1"/>
                </a:solidFill>
              </a:rPr>
              <a:t>C-кортежей</a:t>
            </a:r>
            <a:r>
              <a:rPr lang="ru-RU" dirty="0">
                <a:solidFill>
                  <a:schemeClr val="tx1"/>
                </a:solidFill>
              </a:rPr>
              <a:t>, которые записываются в виде матрицы, ограниченной прямыми скобками. Строки этой матрицы содержат </a:t>
            </a:r>
            <a:r>
              <a:rPr lang="ru-RU" i="1" dirty="0">
                <a:solidFill>
                  <a:schemeClr val="tx1"/>
                </a:solidFill>
              </a:rPr>
              <a:t>C-кортежи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Диагональная C-система </a:t>
            </a: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i="1" dirty="0">
                <a:solidFill>
                  <a:schemeClr val="tx1"/>
                </a:solidFill>
              </a:rPr>
              <a:t>C-система</a:t>
            </a:r>
            <a:r>
              <a:rPr lang="ru-RU" dirty="0">
                <a:solidFill>
                  <a:schemeClr val="tx1"/>
                </a:solidFill>
              </a:rPr>
              <a:t> размерности </a:t>
            </a:r>
            <a:r>
              <a:rPr lang="ru-RU" dirty="0" err="1">
                <a:solidFill>
                  <a:schemeClr val="tx1"/>
                </a:solidFill>
              </a:rPr>
              <a:t>n</a:t>
            </a:r>
            <a:r>
              <a:rPr lang="ru-RU" dirty="0" err="1">
                <a:solidFill>
                  <a:schemeClr val="tx1"/>
                </a:solidFill>
                <a:latin typeface="Corbel Light" panose="020B0303020204020204" pitchFamily="34" charset="0"/>
              </a:rPr>
              <a:t>х</a:t>
            </a:r>
            <a:r>
              <a:rPr lang="ru-RU" dirty="0" err="1">
                <a:solidFill>
                  <a:schemeClr val="tx1"/>
                </a:solidFill>
              </a:rPr>
              <a:t>n</a:t>
            </a:r>
            <a:r>
              <a:rPr lang="ru-RU" dirty="0">
                <a:solidFill>
                  <a:schemeClr val="tx1"/>
                </a:solidFill>
              </a:rPr>
              <a:t>, у которой все недиагональные компоненты равны полной компоненте.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1"/>
                </a:solidFill>
              </a:rPr>
              <a:t>D-кортеж</a:t>
            </a:r>
            <a:r>
              <a:rPr lang="ru-RU" dirty="0">
                <a:solidFill>
                  <a:schemeClr val="tx1"/>
                </a:solidFill>
              </a:rPr>
              <a:t> – это отношение, равное </a:t>
            </a:r>
            <a:r>
              <a:rPr lang="ru-RU" i="1" dirty="0">
                <a:solidFill>
                  <a:schemeClr val="tx1"/>
                </a:solidFill>
              </a:rPr>
              <a:t>диагональной C-системе</a:t>
            </a:r>
            <a:r>
              <a:rPr lang="ru-RU" dirty="0">
                <a:solidFill>
                  <a:schemeClr val="tx1"/>
                </a:solidFill>
              </a:rPr>
              <a:t>, записанное в виде кортежа диагональных компонент и ограниченное перевернутыми квадратными скобками.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F518823-D171-4205-A141-93556057B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t>9</a:t>
            </a:fld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291305506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1397</Words>
  <Application>Microsoft Office PowerPoint</Application>
  <PresentationFormat>Экран (16:9)</PresentationFormat>
  <Paragraphs>112</Paragraphs>
  <Slides>14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Corbel Light</vt:lpstr>
      <vt:lpstr>Times New Roman</vt:lpstr>
      <vt:lpstr>Wingdings</vt:lpstr>
      <vt:lpstr>Simple Light</vt:lpstr>
      <vt:lpstr>Тема Office</vt:lpstr>
      <vt:lpstr>Презентация PowerPoint</vt:lpstr>
      <vt:lpstr>Информационные технологии расчёта и визуализации риска для опасных производственных объектов, работающих под давлением (прошлая тема ВКР)</vt:lpstr>
      <vt:lpstr>Содержание</vt:lpstr>
      <vt:lpstr>Введение</vt:lpstr>
      <vt:lpstr>Цели расчета надёжности</vt:lpstr>
      <vt:lpstr>Constraint Satisfaction Problem – CSP</vt:lpstr>
      <vt:lpstr>Логико-вероятностные методы </vt:lpstr>
      <vt:lpstr>Библиотеки и инструменты Python для поддержки расчетов</vt:lpstr>
      <vt:lpstr>С и D системы. Определения</vt:lpstr>
      <vt:lpstr>Алгоритм</vt:lpstr>
      <vt:lpstr>Итоги</vt:lpstr>
      <vt:lpstr>Список источников</vt:lpstr>
      <vt:lpstr>Приложение 1</vt:lpstr>
      <vt:lpstr>Приложение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Aleksey</cp:lastModifiedBy>
  <cp:revision>10</cp:revision>
  <dcterms:modified xsi:type="dcterms:W3CDTF">2022-03-29T19:56:28Z</dcterms:modified>
</cp:coreProperties>
</file>