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6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17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32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95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09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55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74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34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00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98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92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2A32-9844-428E-8156-D8ED9403A4E9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B717-8D32-47B6-8342-F50CE34D4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09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886342"/>
            <a:ext cx="8424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Разработка «быстрых» методов комбинаторного поиска в слабо формализованных предметных областях на основе интеграции технологии программирования в ограничениях и объектно-ориентированного подхода.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3969" y="4827577"/>
            <a:ext cx="3918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Научный руководитель:</a:t>
            </a:r>
          </a:p>
          <a:p>
            <a:r>
              <a:rPr lang="ru-RU" dirty="0"/>
              <a:t>к. т. н. </a:t>
            </a:r>
            <a:r>
              <a:rPr lang="ru-RU" dirty="0" err="1"/>
              <a:t>Зуенко</a:t>
            </a:r>
            <a:r>
              <a:rPr lang="ru-RU" dirty="0"/>
              <a:t> Александр Анатольевич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83968" y="4181246"/>
            <a:ext cx="2809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Аспирант:</a:t>
            </a:r>
          </a:p>
          <a:p>
            <a:r>
              <a:rPr lang="ru-RU" dirty="0"/>
              <a:t>Олейник Юрий Андреевич</a:t>
            </a:r>
          </a:p>
        </p:txBody>
      </p:sp>
    </p:spTree>
    <p:extLst>
      <p:ext uri="{BB962C8B-B14F-4D97-AF65-F5344CB8AC3E}">
        <p14:creationId xmlns:p14="http://schemas.microsoft.com/office/powerpoint/2010/main" val="1254599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409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Программная реализация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8007205-57D8-4373-AA1B-A09E9FA0E7AC}"/>
              </a:ext>
            </a:extLst>
          </p:cNvPr>
          <p:cNvSpPr txBox="1"/>
          <p:nvPr/>
        </p:nvSpPr>
        <p:spPr>
          <a:xfrm>
            <a:off x="5383842" y="4050613"/>
            <a:ext cx="1390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Алгоритмы активации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DF9423F-C306-4CE2-A9B5-B5088FED9A79}"/>
              </a:ext>
            </a:extLst>
          </p:cNvPr>
          <p:cNvSpPr txBox="1"/>
          <p:nvPr/>
        </p:nvSpPr>
        <p:spPr>
          <a:xfrm>
            <a:off x="5403954" y="3766345"/>
            <a:ext cx="1350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Переменные</a:t>
            </a:r>
          </a:p>
        </p:txBody>
      </p:sp>
      <p:sp>
        <p:nvSpPr>
          <p:cNvPr id="46" name="Овал 45">
            <a:extLst>
              <a:ext uri="{FF2B5EF4-FFF2-40B4-BE49-F238E27FC236}">
                <a16:creationId xmlns:a16="http://schemas.microsoft.com/office/drawing/2014/main" id="{50E60B2E-E0E1-4D6C-A4DC-78A25FB70F82}"/>
              </a:ext>
            </a:extLst>
          </p:cNvPr>
          <p:cNvSpPr/>
          <p:nvPr/>
        </p:nvSpPr>
        <p:spPr>
          <a:xfrm>
            <a:off x="3301374" y="5558036"/>
            <a:ext cx="2592288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Решение</a:t>
            </a:r>
          </a:p>
        </p:txBody>
      </p:sp>
      <p:sp>
        <p:nvSpPr>
          <p:cNvPr id="47" name="Овал 46">
            <a:extLst>
              <a:ext uri="{FF2B5EF4-FFF2-40B4-BE49-F238E27FC236}">
                <a16:creationId xmlns:a16="http://schemas.microsoft.com/office/drawing/2014/main" id="{3A7BE40F-FAC6-446F-BAD8-66EFEEF71A3B}"/>
              </a:ext>
            </a:extLst>
          </p:cNvPr>
          <p:cNvSpPr/>
          <p:nvPr/>
        </p:nvSpPr>
        <p:spPr>
          <a:xfrm>
            <a:off x="3296811" y="1052736"/>
            <a:ext cx="2592288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Задача</a:t>
            </a:r>
          </a:p>
        </p:txBody>
      </p: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F4D93EF3-F28F-4594-9B94-BAC1A495E3E2}"/>
              </a:ext>
            </a:extLst>
          </p:cNvPr>
          <p:cNvCxnSpPr>
            <a:stCxn id="47" idx="4"/>
            <a:endCxn id="50" idx="0"/>
          </p:cNvCxnSpPr>
          <p:nvPr/>
        </p:nvCxnSpPr>
        <p:spPr>
          <a:xfrm>
            <a:off x="4592955" y="1916832"/>
            <a:ext cx="6659" cy="368214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7FDF10A7-0450-4949-B83D-7BAC503BC31E}"/>
              </a:ext>
            </a:extLst>
          </p:cNvPr>
          <p:cNvCxnSpPr>
            <a:stCxn id="50" idx="2"/>
            <a:endCxn id="46" idx="0"/>
          </p:cNvCxnSpPr>
          <p:nvPr/>
        </p:nvCxnSpPr>
        <p:spPr>
          <a:xfrm flipH="1">
            <a:off x="4597518" y="5223148"/>
            <a:ext cx="2096" cy="334888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481A1A94-B5D8-4DD5-93A0-D3E722BDD49C}"/>
              </a:ext>
            </a:extLst>
          </p:cNvPr>
          <p:cNvSpPr/>
          <p:nvPr/>
        </p:nvSpPr>
        <p:spPr>
          <a:xfrm>
            <a:off x="171122" y="2285046"/>
            <a:ext cx="8856984" cy="293810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A802E373-E096-4BB2-91E9-67709B0845CF}"/>
              </a:ext>
            </a:extLst>
          </p:cNvPr>
          <p:cNvGrpSpPr/>
          <p:nvPr/>
        </p:nvGrpSpPr>
        <p:grpSpPr>
          <a:xfrm>
            <a:off x="225698" y="3613665"/>
            <a:ext cx="1417631" cy="923330"/>
            <a:chOff x="564288" y="2729012"/>
            <a:chExt cx="1417631" cy="923330"/>
          </a:xfrm>
        </p:grpSpPr>
        <p:sp>
          <p:nvSpPr>
            <p:cNvPr id="52" name="Прямоугольник 51">
              <a:extLst>
                <a:ext uri="{FF2B5EF4-FFF2-40B4-BE49-F238E27FC236}">
                  <a16:creationId xmlns:a16="http://schemas.microsoft.com/office/drawing/2014/main" id="{24BD8663-6446-4255-AD82-E732DC7A18B0}"/>
                </a:ext>
              </a:extLst>
            </p:cNvPr>
            <p:cNvSpPr/>
            <p:nvPr/>
          </p:nvSpPr>
          <p:spPr>
            <a:xfrm>
              <a:off x="611560" y="2778996"/>
              <a:ext cx="1296144" cy="86922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A9F0AB2-4785-49A9-B2E2-E718CE778835}"/>
                </a:ext>
              </a:extLst>
            </p:cNvPr>
            <p:cNvSpPr txBox="1"/>
            <p:nvPr/>
          </p:nvSpPr>
          <p:spPr>
            <a:xfrm>
              <a:off x="564288" y="2729012"/>
              <a:ext cx="141763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/>
                <a:t>Модель </a:t>
              </a:r>
            </a:p>
            <a:p>
              <a:pPr algn="ctr"/>
              <a:r>
                <a:rPr lang="ru-RU" b="1" dirty="0"/>
                <a:t>конкретной </a:t>
              </a:r>
            </a:p>
            <a:p>
              <a:pPr algn="ctr"/>
              <a:r>
                <a:rPr lang="ru-RU" b="1" dirty="0"/>
                <a:t>задачи</a:t>
              </a:r>
            </a:p>
          </p:txBody>
        </p:sp>
      </p:grpSp>
      <p:sp>
        <p:nvSpPr>
          <p:cNvPr id="54" name="Скругленный прямоугольник 5">
            <a:extLst>
              <a:ext uri="{FF2B5EF4-FFF2-40B4-BE49-F238E27FC236}">
                <a16:creationId xmlns:a16="http://schemas.microsoft.com/office/drawing/2014/main" id="{A58B1C2E-C6C5-4A05-BBAD-8255A57679E9}"/>
              </a:ext>
            </a:extLst>
          </p:cNvPr>
          <p:cNvSpPr/>
          <p:nvPr/>
        </p:nvSpPr>
        <p:spPr>
          <a:xfrm>
            <a:off x="6795859" y="3415144"/>
            <a:ext cx="2168624" cy="1158506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Библиотеки программирования в ограничениях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5530DDE-D1F7-47A4-AF13-602C023D7F3C}"/>
              </a:ext>
            </a:extLst>
          </p:cNvPr>
          <p:cNvSpPr txBox="1"/>
          <p:nvPr/>
        </p:nvSpPr>
        <p:spPr>
          <a:xfrm>
            <a:off x="1831619" y="3215000"/>
            <a:ext cx="1390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Уточненные</a:t>
            </a:r>
          </a:p>
          <a:p>
            <a:pPr algn="ctr"/>
            <a:r>
              <a:rPr lang="ru-RU" sz="1600" b="1" dirty="0"/>
              <a:t>контексты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C950EF9-3B2E-4D36-B7E2-765629E2AC60}"/>
              </a:ext>
            </a:extLst>
          </p:cNvPr>
          <p:cNvSpPr txBox="1"/>
          <p:nvPr/>
        </p:nvSpPr>
        <p:spPr>
          <a:xfrm>
            <a:off x="1688962" y="4122687"/>
            <a:ext cx="16757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Частные контексты</a:t>
            </a:r>
          </a:p>
        </p:txBody>
      </p:sp>
      <p:cxnSp>
        <p:nvCxnSpPr>
          <p:cNvPr id="87" name="Прямая со стрелкой 86">
            <a:extLst>
              <a:ext uri="{FF2B5EF4-FFF2-40B4-BE49-F238E27FC236}">
                <a16:creationId xmlns:a16="http://schemas.microsoft.com/office/drawing/2014/main" id="{A32FFAA1-021B-487A-B2CD-E78DAFE77398}"/>
              </a:ext>
            </a:extLst>
          </p:cNvPr>
          <p:cNvCxnSpPr/>
          <p:nvPr/>
        </p:nvCxnSpPr>
        <p:spPr>
          <a:xfrm>
            <a:off x="1569114" y="4075330"/>
            <a:ext cx="2091129" cy="0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4855241D-B75F-4E6D-BB19-77C83C548E75}"/>
              </a:ext>
            </a:extLst>
          </p:cNvPr>
          <p:cNvSpPr txBox="1"/>
          <p:nvPr/>
        </p:nvSpPr>
        <p:spPr>
          <a:xfrm>
            <a:off x="1851731" y="3769592"/>
            <a:ext cx="1350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Переменные</a:t>
            </a:r>
          </a:p>
        </p:txBody>
      </p:sp>
      <p:cxnSp>
        <p:nvCxnSpPr>
          <p:cNvPr id="89" name="Соединительная линия уступом 23">
            <a:extLst>
              <a:ext uri="{FF2B5EF4-FFF2-40B4-BE49-F238E27FC236}">
                <a16:creationId xmlns:a16="http://schemas.microsoft.com/office/drawing/2014/main" id="{083F6B6A-7949-4D4B-8447-0D50ACF2C745}"/>
              </a:ext>
            </a:extLst>
          </p:cNvPr>
          <p:cNvCxnSpPr>
            <a:stCxn id="54" idx="2"/>
            <a:endCxn id="53" idx="2"/>
          </p:cNvCxnSpPr>
          <p:nvPr/>
        </p:nvCxnSpPr>
        <p:spPr>
          <a:xfrm rot="5400000" flipH="1">
            <a:off x="4389015" y="1082495"/>
            <a:ext cx="36655" cy="6945657"/>
          </a:xfrm>
          <a:prstGeom prst="bentConnector3">
            <a:avLst>
              <a:gd name="adj1" fmla="val -623653"/>
            </a:avLst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8EA79034-A72E-4350-8588-856B23DEEB88}"/>
              </a:ext>
            </a:extLst>
          </p:cNvPr>
          <p:cNvSpPr txBox="1"/>
          <p:nvPr/>
        </p:nvSpPr>
        <p:spPr>
          <a:xfrm>
            <a:off x="3193710" y="4752008"/>
            <a:ext cx="2619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Разрешенные переменные</a:t>
            </a:r>
          </a:p>
        </p:txBody>
      </p:sp>
      <p:cxnSp>
        <p:nvCxnSpPr>
          <p:cNvPr id="91" name="Прямая со стрелкой 90">
            <a:extLst>
              <a:ext uri="{FF2B5EF4-FFF2-40B4-BE49-F238E27FC236}">
                <a16:creationId xmlns:a16="http://schemas.microsoft.com/office/drawing/2014/main" id="{7B4473A5-7356-4644-8133-6E9E6BED9784}"/>
              </a:ext>
            </a:extLst>
          </p:cNvPr>
          <p:cNvCxnSpPr/>
          <p:nvPr/>
        </p:nvCxnSpPr>
        <p:spPr>
          <a:xfrm>
            <a:off x="1569114" y="4402087"/>
            <a:ext cx="2091129" cy="0"/>
          </a:xfrm>
          <a:prstGeom prst="straightConnector1">
            <a:avLst/>
          </a:prstGeom>
          <a:ln>
            <a:prstDash val="sys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2" name="Прямая со стрелкой 91">
            <a:extLst>
              <a:ext uri="{FF2B5EF4-FFF2-40B4-BE49-F238E27FC236}">
                <a16:creationId xmlns:a16="http://schemas.microsoft.com/office/drawing/2014/main" id="{1CE3EA9F-A32F-4493-80DE-DA98A9953D90}"/>
              </a:ext>
            </a:extLst>
          </p:cNvPr>
          <p:cNvCxnSpPr/>
          <p:nvPr/>
        </p:nvCxnSpPr>
        <p:spPr>
          <a:xfrm>
            <a:off x="1569114" y="3752165"/>
            <a:ext cx="2091129" cy="0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A39C6D21-BC0D-4320-AB37-F3F362B056C1}"/>
              </a:ext>
            </a:extLst>
          </p:cNvPr>
          <p:cNvSpPr txBox="1"/>
          <p:nvPr/>
        </p:nvSpPr>
        <p:spPr>
          <a:xfrm>
            <a:off x="1660780" y="2318733"/>
            <a:ext cx="5924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Объектно-ориентированная система программирования в ограничениях</a:t>
            </a:r>
          </a:p>
        </p:txBody>
      </p:sp>
      <p:grpSp>
        <p:nvGrpSpPr>
          <p:cNvPr id="94" name="Группа 93">
            <a:extLst>
              <a:ext uri="{FF2B5EF4-FFF2-40B4-BE49-F238E27FC236}">
                <a16:creationId xmlns:a16="http://schemas.microsoft.com/office/drawing/2014/main" id="{12F50C21-0A83-416D-B5D5-82A79398AEF1}"/>
              </a:ext>
            </a:extLst>
          </p:cNvPr>
          <p:cNvGrpSpPr/>
          <p:nvPr/>
        </p:nvGrpSpPr>
        <p:grpSpPr>
          <a:xfrm>
            <a:off x="3642632" y="3537249"/>
            <a:ext cx="1786721" cy="975548"/>
            <a:chOff x="3651022" y="2636913"/>
            <a:chExt cx="1786721" cy="975548"/>
          </a:xfrm>
        </p:grpSpPr>
        <p:sp>
          <p:nvSpPr>
            <p:cNvPr id="95" name="Прямоугольник 94">
              <a:extLst>
                <a:ext uri="{FF2B5EF4-FFF2-40B4-BE49-F238E27FC236}">
                  <a16:creationId xmlns:a16="http://schemas.microsoft.com/office/drawing/2014/main" id="{3BC802CC-F5C3-4ECB-B347-D56E46E1B58A}"/>
                </a:ext>
              </a:extLst>
            </p:cNvPr>
            <p:cNvSpPr/>
            <p:nvPr/>
          </p:nvSpPr>
          <p:spPr>
            <a:xfrm>
              <a:off x="3668633" y="2636913"/>
              <a:ext cx="1740173" cy="97554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dk1"/>
                </a:solidFill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8175B58E-8141-46F6-8574-E2F7F13A784D}"/>
                </a:ext>
              </a:extLst>
            </p:cNvPr>
            <p:cNvSpPr txBox="1"/>
            <p:nvPr/>
          </p:nvSpPr>
          <p:spPr>
            <a:xfrm>
              <a:off x="3651022" y="2776613"/>
              <a:ext cx="17867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/>
                <a:t>Интерпретатор ограничений</a:t>
              </a: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0AB98F0B-44C5-4307-A9F9-8E321C4C42C4}"/>
              </a:ext>
            </a:extLst>
          </p:cNvPr>
          <p:cNvSpPr txBox="1"/>
          <p:nvPr/>
        </p:nvSpPr>
        <p:spPr>
          <a:xfrm>
            <a:off x="5383842" y="3122757"/>
            <a:ext cx="1390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Простейшие ограничения</a:t>
            </a:r>
          </a:p>
        </p:txBody>
      </p:sp>
      <p:cxnSp>
        <p:nvCxnSpPr>
          <p:cNvPr id="98" name="Прямая со стрелкой 97">
            <a:extLst>
              <a:ext uri="{FF2B5EF4-FFF2-40B4-BE49-F238E27FC236}">
                <a16:creationId xmlns:a16="http://schemas.microsoft.com/office/drawing/2014/main" id="{288D06EE-8F6E-43DF-BE83-0572A392A677}"/>
              </a:ext>
            </a:extLst>
          </p:cNvPr>
          <p:cNvCxnSpPr/>
          <p:nvPr/>
        </p:nvCxnSpPr>
        <p:spPr>
          <a:xfrm>
            <a:off x="5400416" y="3676949"/>
            <a:ext cx="1393940" cy="0"/>
          </a:xfrm>
          <a:prstGeom prst="straightConnector1">
            <a:avLst/>
          </a:prstGeom>
          <a:ln>
            <a:prstDash val="dashDot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9" name="Прямая со стрелкой 98">
            <a:extLst>
              <a:ext uri="{FF2B5EF4-FFF2-40B4-BE49-F238E27FC236}">
                <a16:creationId xmlns:a16="http://schemas.microsoft.com/office/drawing/2014/main" id="{AE3900DF-5EF6-40CA-BDC7-E83F29A9117A}"/>
              </a:ext>
            </a:extLst>
          </p:cNvPr>
          <p:cNvCxnSpPr/>
          <p:nvPr/>
        </p:nvCxnSpPr>
        <p:spPr>
          <a:xfrm>
            <a:off x="5400416" y="4049930"/>
            <a:ext cx="1395443" cy="0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0" name="Прямая со стрелкой 99">
            <a:extLst>
              <a:ext uri="{FF2B5EF4-FFF2-40B4-BE49-F238E27FC236}">
                <a16:creationId xmlns:a16="http://schemas.microsoft.com/office/drawing/2014/main" id="{74099DEB-6969-423B-9728-5428AE477CE6}"/>
              </a:ext>
            </a:extLst>
          </p:cNvPr>
          <p:cNvCxnSpPr/>
          <p:nvPr/>
        </p:nvCxnSpPr>
        <p:spPr>
          <a:xfrm flipV="1">
            <a:off x="5400416" y="4348680"/>
            <a:ext cx="1395443" cy="0"/>
          </a:xfrm>
          <a:prstGeom prst="straightConnector1">
            <a:avLst/>
          </a:prstGeom>
          <a:ln>
            <a:prstDash val="lgDashDotDot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296383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409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Практическое применение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66EB85-8617-44B5-B217-79D8691D49AD}"/>
              </a:ext>
            </a:extLst>
          </p:cNvPr>
          <p:cNvSpPr txBox="1"/>
          <p:nvPr/>
        </p:nvSpPr>
        <p:spPr>
          <a:xfrm>
            <a:off x="457200" y="90872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 участии коллег из горного института ведется разработка модели, а также абстрактных и прикладных контекстов для задачи планирования открытых горных работ.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A120D3F-9778-450D-B561-D97B9E763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011" y="2492896"/>
            <a:ext cx="7621978" cy="370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3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2780928"/>
            <a:ext cx="66816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697292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944" y="3429000"/>
            <a:ext cx="86483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Реализация контекстно-ориентированных механизмов формирования и активации систем ограничений на основе объектно-ориентированного представления информации о предметной области обеспечивает ускорение комбинаторного поиска в слабо формализованных предметных областях по сравнению с существующими средствами программирования  ограничениях, поддерживающими только простые типы переменных.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944" y="2967335"/>
            <a:ext cx="2561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Научная новизна: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3944" y="692696"/>
            <a:ext cx="85387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Актуальность работы </a:t>
            </a:r>
            <a:r>
              <a:rPr lang="ru-RU" dirty="0"/>
              <a:t>обусловлена необходимостью решения практических задач в слабо формализованных предметных областях, характеризующихся сложной структурой и большим объемом обрабатываемой разнородной количественной и качественной информации. В результате требуется обеспечить эффективный перебор и оценку большого количества возможных вариантов решения данных задач.</a:t>
            </a:r>
          </a:p>
        </p:txBody>
      </p:sp>
    </p:spTree>
    <p:extLst>
      <p:ext uri="{BB962C8B-B14F-4D97-AF65-F5344CB8AC3E}">
        <p14:creationId xmlns:p14="http://schemas.microsoft.com/office/powerpoint/2010/main" val="1897887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398" y="3119016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/>
              <a:t>Анализ возможности применения объектно-ориентированного подхода в системах программирования в ограничениях.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Разработка технологии построения объектно-ориентированного представления</a:t>
            </a:r>
            <a:r>
              <a:rPr lang="en-US" dirty="0"/>
              <a:t> </a:t>
            </a:r>
            <a:r>
              <a:rPr lang="ru-RU" dirty="0"/>
              <a:t>информации о предметной области, нацеленного на обработку методами программирования в ограничениях.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Разработка методов генерации контекстов по объектно-ориентированному представлению предметной области.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Разработка методов и алгоритмов активации контекстных ограничений.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Программная реализация разработанных методов и процедур.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9398" y="2698527"/>
            <a:ext cx="2278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Задачи работы: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9398" y="583432"/>
            <a:ext cx="1987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Цель работы: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9398" y="1045097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Разработка «быстрых» методов комбинаторного поиска на основе интеграции технологии программирования в ограничениях и объектно-ориентированного подхода для эффективного решения сложно структурированных задач в слабо формализованных предметных областях.</a:t>
            </a:r>
          </a:p>
        </p:txBody>
      </p:sp>
    </p:spTree>
    <p:extLst>
      <p:ext uri="{BB962C8B-B14F-4D97-AF65-F5344CB8AC3E}">
        <p14:creationId xmlns:p14="http://schemas.microsoft.com/office/powerpoint/2010/main" val="1225056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Задача удовлетворения ограничений(</a:t>
            </a:r>
            <a:r>
              <a:rPr lang="en-US" sz="3600" b="1" dirty="0"/>
              <a:t>CSP</a:t>
            </a:r>
            <a:r>
              <a:rPr lang="ru-RU" sz="3600" b="1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cs typeface="Times New Roman" panose="02020603050405020304" pitchFamily="18" charset="0"/>
              </a:rPr>
              <a:t>Основные компоненты</a:t>
            </a:r>
            <a:r>
              <a:rPr lang="en-US" sz="2800" dirty="0">
                <a:cs typeface="Times New Roman" panose="02020603050405020304" pitchFamily="18" charset="0"/>
              </a:rPr>
              <a:t> CSP</a:t>
            </a:r>
            <a:r>
              <a:rPr lang="ru-RU" sz="2800" dirty="0">
                <a:cs typeface="Times New Roman" panose="02020603050405020304" pitchFamily="18" charset="0"/>
              </a:rPr>
              <a:t>: </a:t>
            </a:r>
            <a:r>
              <a:rPr lang="en-US" sz="2800" dirty="0">
                <a:cs typeface="Times New Roman" panose="02020603050405020304" pitchFamily="18" charset="0"/>
              </a:rPr>
              <a:t>&lt;</a:t>
            </a:r>
            <a:r>
              <a:rPr lang="en-US" sz="2800" i="1" dirty="0">
                <a:cs typeface="Times New Roman" panose="02020603050405020304" pitchFamily="18" charset="0"/>
              </a:rPr>
              <a:t>X, D, C</a:t>
            </a:r>
            <a:r>
              <a:rPr lang="en-US" sz="2800" dirty="0">
                <a:cs typeface="Times New Roman" panose="02020603050405020304" pitchFamily="18" charset="0"/>
              </a:rPr>
              <a:t>&gt;</a:t>
            </a:r>
            <a:r>
              <a:rPr lang="ru-RU" sz="2800" dirty="0">
                <a:cs typeface="Times New Roman" panose="02020603050405020304" pitchFamily="18" charset="0"/>
              </a:rPr>
              <a:t>, где</a:t>
            </a:r>
          </a:p>
          <a:p>
            <a:pPr marL="0" indent="0">
              <a:buNone/>
            </a:pPr>
            <a:r>
              <a:rPr lang="ru-RU" sz="2800" dirty="0">
                <a:cs typeface="Times New Roman" panose="02020603050405020304" pitchFamily="18" charset="0"/>
              </a:rPr>
              <a:t>	</a:t>
            </a:r>
            <a:r>
              <a:rPr lang="en-US" sz="2800" i="1" dirty="0">
                <a:cs typeface="Times New Roman" panose="02020603050405020304" pitchFamily="18" charset="0"/>
              </a:rPr>
              <a:t>X</a:t>
            </a:r>
            <a:r>
              <a:rPr lang="ru-RU" sz="2800" dirty="0">
                <a:cs typeface="Times New Roman" panose="02020603050405020304" pitchFamily="18" charset="0"/>
              </a:rPr>
              <a:t> </a:t>
            </a:r>
            <a:r>
              <a:rPr lang="en-US" sz="2800" dirty="0">
                <a:cs typeface="Times New Roman" panose="02020603050405020304" pitchFamily="18" charset="0"/>
              </a:rPr>
              <a:t>– </a:t>
            </a:r>
            <a:r>
              <a:rPr lang="ru-RU" sz="2800" dirty="0">
                <a:cs typeface="Times New Roman" panose="02020603050405020304" pitchFamily="18" charset="0"/>
              </a:rPr>
              <a:t>набор переменных</a:t>
            </a:r>
            <a:r>
              <a:rPr lang="en-US" sz="2800" dirty="0">
                <a:cs typeface="Times New Roman" panose="02020603050405020304" pitchFamily="18" charset="0"/>
              </a:rPr>
              <a:t>{</a:t>
            </a:r>
            <a:r>
              <a:rPr lang="en-US" sz="2800" i="1" dirty="0"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cs typeface="Times New Roman" panose="02020603050405020304" pitchFamily="18" charset="0"/>
              </a:rPr>
              <a:t>1</a:t>
            </a:r>
            <a:r>
              <a:rPr lang="en-US" sz="2800" dirty="0">
                <a:cs typeface="Times New Roman" panose="02020603050405020304" pitchFamily="18" charset="0"/>
              </a:rPr>
              <a:t>, </a:t>
            </a:r>
            <a:r>
              <a:rPr lang="en-US" sz="2800" i="1" dirty="0"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cs typeface="Times New Roman" panose="02020603050405020304" pitchFamily="18" charset="0"/>
              </a:rPr>
              <a:t>2 </a:t>
            </a:r>
            <a:r>
              <a:rPr lang="en-US" sz="2800" dirty="0">
                <a:cs typeface="Times New Roman" panose="02020603050405020304" pitchFamily="18" charset="0"/>
              </a:rPr>
              <a:t>, …, </a:t>
            </a:r>
            <a:r>
              <a:rPr lang="en-US" sz="2800" i="1" dirty="0" err="1">
                <a:cs typeface="Times New Roman" panose="02020603050405020304" pitchFamily="18" charset="0"/>
              </a:rPr>
              <a:t>X</a:t>
            </a:r>
            <a:r>
              <a:rPr lang="en-US" sz="2800" i="1" baseline="-25000" dirty="0" err="1">
                <a:cs typeface="Times New Roman" panose="02020603050405020304" pitchFamily="18" charset="0"/>
              </a:rPr>
              <a:t>n</a:t>
            </a:r>
            <a:r>
              <a:rPr lang="en-US" sz="2800" dirty="0">
                <a:cs typeface="Times New Roman" panose="02020603050405020304" pitchFamily="18" charset="0"/>
              </a:rPr>
              <a:t>};</a:t>
            </a:r>
          </a:p>
          <a:p>
            <a:pPr marL="0" indent="0">
              <a:buNone/>
            </a:pPr>
            <a:r>
              <a:rPr lang="ru-RU" sz="2800" dirty="0">
                <a:cs typeface="Times New Roman" panose="02020603050405020304" pitchFamily="18" charset="0"/>
              </a:rPr>
              <a:t>	</a:t>
            </a:r>
            <a:r>
              <a:rPr lang="en-US" sz="2800" i="1" dirty="0">
                <a:cs typeface="Times New Roman" panose="02020603050405020304" pitchFamily="18" charset="0"/>
              </a:rPr>
              <a:t>D</a:t>
            </a:r>
            <a:r>
              <a:rPr lang="en-US" sz="2800" dirty="0">
                <a:cs typeface="Times New Roman" panose="02020603050405020304" pitchFamily="18" charset="0"/>
              </a:rPr>
              <a:t> – </a:t>
            </a:r>
            <a:r>
              <a:rPr lang="ru-RU" sz="2800" dirty="0">
                <a:cs typeface="Times New Roman" panose="02020603050405020304" pitchFamily="18" charset="0"/>
              </a:rPr>
              <a:t>набор доменов </a:t>
            </a:r>
            <a:r>
              <a:rPr lang="en-US" sz="2800" dirty="0">
                <a:cs typeface="Times New Roman" panose="02020603050405020304" pitchFamily="18" charset="0"/>
              </a:rPr>
              <a:t>{</a:t>
            </a:r>
            <a:r>
              <a:rPr lang="en-US" sz="2800" i="1" dirty="0">
                <a:cs typeface="Times New Roman" panose="02020603050405020304" pitchFamily="18" charset="0"/>
              </a:rPr>
              <a:t>D</a:t>
            </a:r>
            <a:r>
              <a:rPr lang="en-US" sz="2800" baseline="-25000" dirty="0">
                <a:cs typeface="Times New Roman" panose="02020603050405020304" pitchFamily="18" charset="0"/>
              </a:rPr>
              <a:t>1</a:t>
            </a:r>
            <a:r>
              <a:rPr lang="en-US" sz="2800" dirty="0">
                <a:cs typeface="Times New Roman" panose="02020603050405020304" pitchFamily="18" charset="0"/>
              </a:rPr>
              <a:t>, </a:t>
            </a:r>
            <a:r>
              <a:rPr lang="en-US" sz="2800" i="1" dirty="0">
                <a:cs typeface="Times New Roman" panose="02020603050405020304" pitchFamily="18" charset="0"/>
              </a:rPr>
              <a:t>D</a:t>
            </a:r>
            <a:r>
              <a:rPr lang="en-US" sz="2800" baseline="-25000" dirty="0">
                <a:cs typeface="Times New Roman" panose="02020603050405020304" pitchFamily="18" charset="0"/>
              </a:rPr>
              <a:t>2 </a:t>
            </a:r>
            <a:r>
              <a:rPr lang="en-US" sz="2800" dirty="0">
                <a:cs typeface="Times New Roman" panose="02020603050405020304" pitchFamily="18" charset="0"/>
              </a:rPr>
              <a:t>, …, </a:t>
            </a:r>
            <a:r>
              <a:rPr lang="en-US" sz="2800" i="1" dirty="0" err="1">
                <a:cs typeface="Times New Roman" panose="02020603050405020304" pitchFamily="18" charset="0"/>
              </a:rPr>
              <a:t>D</a:t>
            </a:r>
            <a:r>
              <a:rPr lang="en-US" sz="2800" i="1" baseline="-25000" dirty="0" err="1">
                <a:cs typeface="Times New Roman" panose="02020603050405020304" pitchFamily="18" charset="0"/>
              </a:rPr>
              <a:t>n</a:t>
            </a:r>
            <a:r>
              <a:rPr lang="en-US" sz="2800" dirty="0">
                <a:cs typeface="Times New Roman" panose="02020603050405020304" pitchFamily="18" charset="0"/>
              </a:rPr>
              <a:t>};</a:t>
            </a:r>
          </a:p>
          <a:p>
            <a:pPr marL="0" indent="0">
              <a:buNone/>
            </a:pPr>
            <a:r>
              <a:rPr lang="ru-RU" sz="2800" dirty="0">
                <a:cs typeface="Times New Roman" panose="02020603050405020304" pitchFamily="18" charset="0"/>
              </a:rPr>
              <a:t>	</a:t>
            </a:r>
            <a:r>
              <a:rPr lang="en-US" sz="2800" i="1" dirty="0">
                <a:cs typeface="Times New Roman" panose="02020603050405020304" pitchFamily="18" charset="0"/>
              </a:rPr>
              <a:t>C</a:t>
            </a:r>
            <a:r>
              <a:rPr lang="en-US" sz="2800" dirty="0">
                <a:cs typeface="Times New Roman" panose="02020603050405020304" pitchFamily="18" charset="0"/>
              </a:rPr>
              <a:t> – </a:t>
            </a:r>
            <a:r>
              <a:rPr lang="ru-RU" sz="2800" dirty="0">
                <a:cs typeface="Times New Roman" panose="02020603050405020304" pitchFamily="18" charset="0"/>
              </a:rPr>
              <a:t>набор ограничений</a:t>
            </a:r>
            <a:r>
              <a:rPr lang="en-US" sz="2800" dirty="0">
                <a:cs typeface="Times New Roman" panose="02020603050405020304" pitchFamily="18" charset="0"/>
              </a:rPr>
              <a:t>{</a:t>
            </a:r>
            <a:r>
              <a:rPr lang="en-US" sz="2800" i="1" dirty="0">
                <a:cs typeface="Times New Roman" panose="02020603050405020304" pitchFamily="18" charset="0"/>
              </a:rPr>
              <a:t>C</a:t>
            </a:r>
            <a:r>
              <a:rPr lang="en-US" sz="2800" baseline="-25000" dirty="0">
                <a:cs typeface="Times New Roman" panose="02020603050405020304" pitchFamily="18" charset="0"/>
              </a:rPr>
              <a:t>1</a:t>
            </a:r>
            <a:r>
              <a:rPr lang="en-US" sz="2800" dirty="0">
                <a:cs typeface="Times New Roman" panose="02020603050405020304" pitchFamily="18" charset="0"/>
              </a:rPr>
              <a:t>, </a:t>
            </a:r>
            <a:r>
              <a:rPr lang="en-US" sz="2800" i="1" dirty="0">
                <a:cs typeface="Times New Roman" panose="02020603050405020304" pitchFamily="18" charset="0"/>
              </a:rPr>
              <a:t>C</a:t>
            </a:r>
            <a:r>
              <a:rPr lang="en-US" sz="2800" baseline="-25000" dirty="0">
                <a:cs typeface="Times New Roman" panose="02020603050405020304" pitchFamily="18" charset="0"/>
              </a:rPr>
              <a:t>2 </a:t>
            </a:r>
            <a:r>
              <a:rPr lang="en-US" sz="2800" dirty="0">
                <a:cs typeface="Times New Roman" panose="02020603050405020304" pitchFamily="18" charset="0"/>
              </a:rPr>
              <a:t>, …, </a:t>
            </a:r>
            <a:r>
              <a:rPr lang="en-US" sz="2800" i="1" dirty="0">
                <a:cs typeface="Times New Roman" panose="02020603050405020304" pitchFamily="18" charset="0"/>
              </a:rPr>
              <a:t>C</a:t>
            </a:r>
            <a:r>
              <a:rPr lang="en-US" sz="2800" i="1" baseline="-25000" dirty="0">
                <a:cs typeface="Times New Roman" panose="02020603050405020304" pitchFamily="18" charset="0"/>
              </a:rPr>
              <a:t>m</a:t>
            </a:r>
            <a:r>
              <a:rPr lang="en-US" sz="2800" dirty="0">
                <a:cs typeface="Times New Roman" panose="02020603050405020304" pitchFamily="18" charset="0"/>
              </a:rPr>
              <a:t>}.</a:t>
            </a:r>
            <a:endParaRPr lang="ru-RU" sz="2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cs typeface="Times New Roman" panose="02020603050405020304" pitchFamily="18" charset="0"/>
              </a:rPr>
              <a:t>Решением задачи является присвоение каждой переменной </a:t>
            </a:r>
            <a:r>
              <a:rPr lang="en-US" sz="2800" i="1" dirty="0">
                <a:cs typeface="Times New Roman" panose="02020603050405020304" pitchFamily="18" charset="0"/>
              </a:rPr>
              <a:t>X</a:t>
            </a:r>
            <a:r>
              <a:rPr lang="en-US" sz="2800" i="1" baseline="-25000" dirty="0">
                <a:cs typeface="Times New Roman" panose="02020603050405020304" pitchFamily="18" charset="0"/>
              </a:rPr>
              <a:t>i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ru-RU" sz="2800" dirty="0">
                <a:cs typeface="Times New Roman" panose="02020603050405020304" pitchFamily="18" charset="0"/>
              </a:rPr>
              <a:t>значения из соответствующего домена </a:t>
            </a:r>
            <a:r>
              <a:rPr lang="en-US" sz="2800" i="1" dirty="0">
                <a:cs typeface="Times New Roman" panose="02020603050405020304" pitchFamily="18" charset="0"/>
              </a:rPr>
              <a:t>D</a:t>
            </a:r>
            <a:r>
              <a:rPr lang="en-US" sz="2800" i="1" baseline="-25000" dirty="0">
                <a:cs typeface="Times New Roman" panose="02020603050405020304" pitchFamily="18" charset="0"/>
              </a:rPr>
              <a:t>i</a:t>
            </a:r>
            <a:r>
              <a:rPr lang="ru-RU" sz="2800" dirty="0">
                <a:cs typeface="Times New Roman" panose="02020603050405020304" pitchFamily="18" charset="0"/>
              </a:rPr>
              <a:t>, таким образом, чтобы выполнялись все ограничения.</a:t>
            </a:r>
          </a:p>
        </p:txBody>
      </p:sp>
    </p:spTree>
    <p:extLst>
      <p:ext uri="{BB962C8B-B14F-4D97-AF65-F5344CB8AC3E}">
        <p14:creationId xmlns:p14="http://schemas.microsoft.com/office/powerpoint/2010/main" val="159818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Особенности объектно-ориентированного подхода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cs typeface="Times New Roman" panose="02020603050405020304" pitchFamily="18" charset="0"/>
              </a:rPr>
              <a:t>Инкапсуляция – выделение подгрупп ограничений по какому-либо признаку и относительно изолированная их обработка. Такие подгруппы были названы контекстами.</a:t>
            </a:r>
          </a:p>
          <a:p>
            <a:pPr marL="0" indent="0">
              <a:buNone/>
            </a:pPr>
            <a:endParaRPr lang="ru-RU" sz="2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cs typeface="Times New Roman" panose="02020603050405020304" pitchFamily="18" charset="0"/>
              </a:rPr>
              <a:t>Наследование – описание ограничений различного уровня абстракции и механизмов генерации из них более конкретных потомков.</a:t>
            </a:r>
          </a:p>
        </p:txBody>
      </p:sp>
    </p:spTree>
    <p:extLst>
      <p:ext uri="{BB962C8B-B14F-4D97-AF65-F5344CB8AC3E}">
        <p14:creationId xmlns:p14="http://schemas.microsoft.com/office/powerpoint/2010/main" val="357774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Контексты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DD1A3189-86B2-4D8D-9010-69B36E130534}"/>
              </a:ext>
            </a:extLst>
          </p:cNvPr>
          <p:cNvGrpSpPr/>
          <p:nvPr/>
        </p:nvGrpSpPr>
        <p:grpSpPr>
          <a:xfrm>
            <a:off x="1259632" y="1052736"/>
            <a:ext cx="6624736" cy="2012463"/>
            <a:chOff x="1148694" y="1060253"/>
            <a:chExt cx="6624736" cy="2012463"/>
          </a:xfrm>
        </p:grpSpPr>
        <p:sp>
          <p:nvSpPr>
            <p:cNvPr id="7" name="Скругленный прямоугольник 3">
              <a:extLst>
                <a:ext uri="{FF2B5EF4-FFF2-40B4-BE49-F238E27FC236}">
                  <a16:creationId xmlns:a16="http://schemas.microsoft.com/office/drawing/2014/main" id="{BBE27A7F-0093-4BB8-8A2A-220284D8CE5D}"/>
                </a:ext>
              </a:extLst>
            </p:cNvPr>
            <p:cNvSpPr/>
            <p:nvPr/>
          </p:nvSpPr>
          <p:spPr>
            <a:xfrm>
              <a:off x="1292710" y="1202215"/>
              <a:ext cx="1656184" cy="172819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F717289-CD29-43FE-90B9-C0231CC7E0E0}"/>
                </a:ext>
              </a:extLst>
            </p:cNvPr>
            <p:cNvSpPr txBox="1"/>
            <p:nvPr/>
          </p:nvSpPr>
          <p:spPr>
            <a:xfrm>
              <a:off x="1670005" y="1241657"/>
              <a:ext cx="901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Класс 1</a:t>
              </a: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475ECF46-4AFF-40FE-BCB9-D6387196C6D9}"/>
                </a:ext>
              </a:extLst>
            </p:cNvPr>
            <p:cNvGrpSpPr/>
            <p:nvPr/>
          </p:nvGrpSpPr>
          <p:grpSpPr>
            <a:xfrm>
              <a:off x="1282934" y="1692356"/>
              <a:ext cx="1593952" cy="1083806"/>
              <a:chOff x="385760" y="1038821"/>
              <a:chExt cx="1593952" cy="1083806"/>
            </a:xfrm>
          </p:grpSpPr>
          <p:sp>
            <p:nvSpPr>
              <p:cNvPr id="23" name="Овал 22">
                <a:extLst>
                  <a:ext uri="{FF2B5EF4-FFF2-40B4-BE49-F238E27FC236}">
                    <a16:creationId xmlns:a16="http://schemas.microsoft.com/office/drawing/2014/main" id="{2172BB49-01CA-4CDD-963B-E02F8006547D}"/>
                  </a:ext>
                </a:extLst>
              </p:cNvPr>
              <p:cNvSpPr/>
              <p:nvPr/>
            </p:nvSpPr>
            <p:spPr>
              <a:xfrm>
                <a:off x="1691680" y="1052736"/>
                <a:ext cx="288032" cy="27994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A76E023-4370-4C5F-87B2-F31A7C93C368}"/>
                  </a:ext>
                </a:extLst>
              </p:cNvPr>
              <p:cNvSpPr txBox="1"/>
              <p:nvPr/>
            </p:nvSpPr>
            <p:spPr>
              <a:xfrm>
                <a:off x="385760" y="1038821"/>
                <a:ext cx="12958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b="1" dirty="0"/>
                  <a:t>Переменная 1</a:t>
                </a:r>
              </a:p>
            </p:txBody>
          </p:sp>
          <p:sp>
            <p:nvSpPr>
              <p:cNvPr id="25" name="Овал 24">
                <a:extLst>
                  <a:ext uri="{FF2B5EF4-FFF2-40B4-BE49-F238E27FC236}">
                    <a16:creationId xmlns:a16="http://schemas.microsoft.com/office/drawing/2014/main" id="{AEB4B3D4-4198-4D49-93BF-DC221042B36E}"/>
                  </a:ext>
                </a:extLst>
              </p:cNvPr>
              <p:cNvSpPr/>
              <p:nvPr/>
            </p:nvSpPr>
            <p:spPr>
              <a:xfrm>
                <a:off x="1691680" y="1441494"/>
                <a:ext cx="288032" cy="27994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227F0C2-1F1A-4110-8EF7-3ADFD478955A}"/>
                  </a:ext>
                </a:extLst>
              </p:cNvPr>
              <p:cNvSpPr txBox="1"/>
              <p:nvPr/>
            </p:nvSpPr>
            <p:spPr>
              <a:xfrm>
                <a:off x="385760" y="1427579"/>
                <a:ext cx="12958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b="1" dirty="0"/>
                  <a:t>Переменная 2</a:t>
                </a:r>
              </a:p>
            </p:txBody>
          </p:sp>
          <p:sp>
            <p:nvSpPr>
              <p:cNvPr id="27" name="Овал 26">
                <a:extLst>
                  <a:ext uri="{FF2B5EF4-FFF2-40B4-BE49-F238E27FC236}">
                    <a16:creationId xmlns:a16="http://schemas.microsoft.com/office/drawing/2014/main" id="{07F2567B-0A21-4726-B2D9-F452D9A23BAC}"/>
                  </a:ext>
                </a:extLst>
              </p:cNvPr>
              <p:cNvSpPr/>
              <p:nvPr/>
            </p:nvSpPr>
            <p:spPr>
              <a:xfrm>
                <a:off x="1691680" y="1828765"/>
                <a:ext cx="288032" cy="27994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952DE1-87C8-4883-994C-9B445DB8BECE}"/>
                  </a:ext>
                </a:extLst>
              </p:cNvPr>
              <p:cNvSpPr txBox="1"/>
              <p:nvPr/>
            </p:nvSpPr>
            <p:spPr>
              <a:xfrm>
                <a:off x="385760" y="1814850"/>
                <a:ext cx="12958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b="1" dirty="0"/>
                  <a:t>Переменная 3</a:t>
                </a:r>
              </a:p>
            </p:txBody>
          </p:sp>
        </p:grpSp>
        <p:sp>
          <p:nvSpPr>
            <p:cNvPr id="10" name="Скругленный прямоугольник 11">
              <a:extLst>
                <a:ext uri="{FF2B5EF4-FFF2-40B4-BE49-F238E27FC236}">
                  <a16:creationId xmlns:a16="http://schemas.microsoft.com/office/drawing/2014/main" id="{0138DD9B-F49B-49EA-9915-20A7E7223B4B}"/>
                </a:ext>
              </a:extLst>
            </p:cNvPr>
            <p:cNvSpPr/>
            <p:nvPr/>
          </p:nvSpPr>
          <p:spPr>
            <a:xfrm>
              <a:off x="3957006" y="1217018"/>
              <a:ext cx="1656184" cy="172819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2ED82A-C973-4A56-BE8D-53384DDB881D}"/>
                </a:ext>
              </a:extLst>
            </p:cNvPr>
            <p:cNvSpPr txBox="1"/>
            <p:nvPr/>
          </p:nvSpPr>
          <p:spPr>
            <a:xfrm>
              <a:off x="4334301" y="1256460"/>
              <a:ext cx="901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Класс 2</a:t>
              </a:r>
            </a:p>
          </p:txBody>
        </p:sp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id="{F65312C5-151B-4AF3-89B1-1F0C73A33044}"/>
                </a:ext>
              </a:extLst>
            </p:cNvPr>
            <p:cNvGrpSpPr/>
            <p:nvPr/>
          </p:nvGrpSpPr>
          <p:grpSpPr>
            <a:xfrm>
              <a:off x="4029066" y="1692356"/>
              <a:ext cx="1616840" cy="1083806"/>
              <a:chOff x="3131892" y="1052736"/>
              <a:chExt cx="1616840" cy="1083806"/>
            </a:xfrm>
          </p:grpSpPr>
          <p:sp>
            <p:nvSpPr>
              <p:cNvPr id="17" name="Овал 16">
                <a:extLst>
                  <a:ext uri="{FF2B5EF4-FFF2-40B4-BE49-F238E27FC236}">
                    <a16:creationId xmlns:a16="http://schemas.microsoft.com/office/drawing/2014/main" id="{AFD0F0CF-E158-481C-98BF-4C73C06ECBDC}"/>
                  </a:ext>
                </a:extLst>
              </p:cNvPr>
              <p:cNvSpPr/>
              <p:nvPr/>
            </p:nvSpPr>
            <p:spPr>
              <a:xfrm>
                <a:off x="3131892" y="1067539"/>
                <a:ext cx="288032" cy="27994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19E25EB-7170-431A-B6EA-ACC245882DAB}"/>
                  </a:ext>
                </a:extLst>
              </p:cNvPr>
              <p:cNvSpPr txBox="1"/>
              <p:nvPr/>
            </p:nvSpPr>
            <p:spPr>
              <a:xfrm>
                <a:off x="3452928" y="1052736"/>
                <a:ext cx="12958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b="1" dirty="0"/>
                  <a:t>Переменная 4</a:t>
                </a:r>
              </a:p>
            </p:txBody>
          </p:sp>
          <p:sp>
            <p:nvSpPr>
              <p:cNvPr id="19" name="Овал 18">
                <a:extLst>
                  <a:ext uri="{FF2B5EF4-FFF2-40B4-BE49-F238E27FC236}">
                    <a16:creationId xmlns:a16="http://schemas.microsoft.com/office/drawing/2014/main" id="{23205976-3092-4DDC-9BCD-07819F209464}"/>
                  </a:ext>
                </a:extLst>
              </p:cNvPr>
              <p:cNvSpPr/>
              <p:nvPr/>
            </p:nvSpPr>
            <p:spPr>
              <a:xfrm>
                <a:off x="3131892" y="1456297"/>
                <a:ext cx="288032" cy="27994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0481FD8-EB49-436E-8A46-F73B30997AA5}"/>
                  </a:ext>
                </a:extLst>
              </p:cNvPr>
              <p:cNvSpPr txBox="1"/>
              <p:nvPr/>
            </p:nvSpPr>
            <p:spPr>
              <a:xfrm>
                <a:off x="3452928" y="1441494"/>
                <a:ext cx="12958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b="1" dirty="0"/>
                  <a:t>Переменная 5</a:t>
                </a:r>
              </a:p>
            </p:txBody>
          </p:sp>
          <p:sp>
            <p:nvSpPr>
              <p:cNvPr id="21" name="Овал 20">
                <a:extLst>
                  <a:ext uri="{FF2B5EF4-FFF2-40B4-BE49-F238E27FC236}">
                    <a16:creationId xmlns:a16="http://schemas.microsoft.com/office/drawing/2014/main" id="{6737DD5A-B9B0-496C-A68A-EDA3F10FFD10}"/>
                  </a:ext>
                </a:extLst>
              </p:cNvPr>
              <p:cNvSpPr/>
              <p:nvPr/>
            </p:nvSpPr>
            <p:spPr>
              <a:xfrm>
                <a:off x="3131892" y="1843568"/>
                <a:ext cx="288032" cy="27994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133B3F-CD02-4523-A3C1-4753432CA1A4}"/>
                  </a:ext>
                </a:extLst>
              </p:cNvPr>
              <p:cNvSpPr txBox="1"/>
              <p:nvPr/>
            </p:nvSpPr>
            <p:spPr>
              <a:xfrm>
                <a:off x="3452928" y="1828765"/>
                <a:ext cx="12958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b="1" dirty="0"/>
                  <a:t>Переменная 6</a:t>
                </a:r>
              </a:p>
            </p:txBody>
          </p:sp>
        </p:grpSp>
        <p:sp>
          <p:nvSpPr>
            <p:cNvPr id="13" name="Полилиния 22">
              <a:extLst>
                <a:ext uri="{FF2B5EF4-FFF2-40B4-BE49-F238E27FC236}">
                  <a16:creationId xmlns:a16="http://schemas.microsoft.com/office/drawing/2014/main" id="{B4C4C20D-AF08-4B95-AE9F-2F9F456EA822}"/>
                </a:ext>
              </a:extLst>
            </p:cNvPr>
            <p:cNvSpPr/>
            <p:nvPr/>
          </p:nvSpPr>
          <p:spPr>
            <a:xfrm>
              <a:off x="2529931" y="1517385"/>
              <a:ext cx="1938519" cy="932054"/>
            </a:xfrm>
            <a:custGeom>
              <a:avLst/>
              <a:gdLst>
                <a:gd name="connsiteX0" fmla="*/ 185303 w 2033716"/>
                <a:gd name="connsiteY0" fmla="*/ 88855 h 897488"/>
                <a:gd name="connsiteX1" fmla="*/ 1674890 w 2033716"/>
                <a:gd name="connsiteY1" fmla="*/ 74106 h 897488"/>
                <a:gd name="connsiteX2" fmla="*/ 1925613 w 2033716"/>
                <a:gd name="connsiteY2" fmla="*/ 885268 h 897488"/>
                <a:gd name="connsiteX3" fmla="*/ 214800 w 2033716"/>
                <a:gd name="connsiteY3" fmla="*/ 531306 h 897488"/>
                <a:gd name="connsiteX4" fmla="*/ 185303 w 2033716"/>
                <a:gd name="connsiteY4" fmla="*/ 88855 h 897488"/>
                <a:gd name="connsiteX0" fmla="*/ 182503 w 2021454"/>
                <a:gd name="connsiteY0" fmla="*/ 93274 h 901907"/>
                <a:gd name="connsiteX1" fmla="*/ 1627640 w 2021454"/>
                <a:gd name="connsiteY1" fmla="*/ 72175 h 901907"/>
                <a:gd name="connsiteX2" fmla="*/ 1922813 w 2021454"/>
                <a:gd name="connsiteY2" fmla="*/ 889687 h 901907"/>
                <a:gd name="connsiteX3" fmla="*/ 212000 w 2021454"/>
                <a:gd name="connsiteY3" fmla="*/ 535725 h 901907"/>
                <a:gd name="connsiteX4" fmla="*/ 182503 w 2021454"/>
                <a:gd name="connsiteY4" fmla="*/ 93274 h 901907"/>
                <a:gd name="connsiteX0" fmla="*/ 166679 w 1813820"/>
                <a:gd name="connsiteY0" fmla="*/ 96492 h 948499"/>
                <a:gd name="connsiteX1" fmla="*/ 1611816 w 1813820"/>
                <a:gd name="connsiteY1" fmla="*/ 75393 h 948499"/>
                <a:gd name="connsiteX2" fmla="*/ 1646639 w 1813820"/>
                <a:gd name="connsiteY2" fmla="*/ 937355 h 948499"/>
                <a:gd name="connsiteX3" fmla="*/ 196176 w 1813820"/>
                <a:gd name="connsiteY3" fmla="*/ 538943 h 948499"/>
                <a:gd name="connsiteX4" fmla="*/ 166679 w 1813820"/>
                <a:gd name="connsiteY4" fmla="*/ 96492 h 948499"/>
                <a:gd name="connsiteX0" fmla="*/ 166679 w 1931246"/>
                <a:gd name="connsiteY0" fmla="*/ 96492 h 948499"/>
                <a:gd name="connsiteX1" fmla="*/ 1611816 w 1931246"/>
                <a:gd name="connsiteY1" fmla="*/ 75393 h 948499"/>
                <a:gd name="connsiteX2" fmla="*/ 1646639 w 1931246"/>
                <a:gd name="connsiteY2" fmla="*/ 937355 h 948499"/>
                <a:gd name="connsiteX3" fmla="*/ 196176 w 1931246"/>
                <a:gd name="connsiteY3" fmla="*/ 538943 h 948499"/>
                <a:gd name="connsiteX4" fmla="*/ 166679 w 1931246"/>
                <a:gd name="connsiteY4" fmla="*/ 96492 h 948499"/>
                <a:gd name="connsiteX0" fmla="*/ 166679 w 1982897"/>
                <a:gd name="connsiteY0" fmla="*/ 80047 h 932054"/>
                <a:gd name="connsiteX1" fmla="*/ 1611816 w 1982897"/>
                <a:gd name="connsiteY1" fmla="*/ 58948 h 932054"/>
                <a:gd name="connsiteX2" fmla="*/ 1646639 w 1982897"/>
                <a:gd name="connsiteY2" fmla="*/ 920910 h 932054"/>
                <a:gd name="connsiteX3" fmla="*/ 196176 w 1982897"/>
                <a:gd name="connsiteY3" fmla="*/ 522498 h 932054"/>
                <a:gd name="connsiteX4" fmla="*/ 166679 w 1982897"/>
                <a:gd name="connsiteY4" fmla="*/ 80047 h 932054"/>
                <a:gd name="connsiteX0" fmla="*/ 122301 w 1938519"/>
                <a:gd name="connsiteY0" fmla="*/ 80047 h 932054"/>
                <a:gd name="connsiteX1" fmla="*/ 1567438 w 1938519"/>
                <a:gd name="connsiteY1" fmla="*/ 58948 h 932054"/>
                <a:gd name="connsiteX2" fmla="*/ 1602261 w 1938519"/>
                <a:gd name="connsiteY2" fmla="*/ 920910 h 932054"/>
                <a:gd name="connsiteX3" fmla="*/ 151798 w 1938519"/>
                <a:gd name="connsiteY3" fmla="*/ 522498 h 932054"/>
                <a:gd name="connsiteX4" fmla="*/ 122301 w 1938519"/>
                <a:gd name="connsiteY4" fmla="*/ 80047 h 9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519" h="932054">
                  <a:moveTo>
                    <a:pt x="122301" y="80047"/>
                  </a:moveTo>
                  <a:cubicBezTo>
                    <a:pt x="237591" y="2789"/>
                    <a:pt x="1155678" y="-43096"/>
                    <a:pt x="1567438" y="58948"/>
                  </a:cubicBezTo>
                  <a:cubicBezTo>
                    <a:pt x="1979198" y="160992"/>
                    <a:pt x="2125009" y="832010"/>
                    <a:pt x="1602261" y="920910"/>
                  </a:cubicBezTo>
                  <a:cubicBezTo>
                    <a:pt x="1358913" y="997110"/>
                    <a:pt x="398458" y="662642"/>
                    <a:pt x="151798" y="522498"/>
                  </a:cubicBezTo>
                  <a:cubicBezTo>
                    <a:pt x="-94862" y="382354"/>
                    <a:pt x="7011" y="157305"/>
                    <a:pt x="122301" y="80047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57E827B-881D-4946-AC14-25331244A6E6}"/>
                </a:ext>
              </a:extLst>
            </p:cNvPr>
            <p:cNvSpPr txBox="1"/>
            <p:nvPr/>
          </p:nvSpPr>
          <p:spPr>
            <a:xfrm>
              <a:off x="2712642" y="1638492"/>
              <a:ext cx="15155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/>
                <a:t>Абстрактный контекст</a:t>
              </a: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BB40CD48-9AA0-4093-AFCE-EF23539F8E33}"/>
                </a:ext>
              </a:extLst>
            </p:cNvPr>
            <p:cNvSpPr/>
            <p:nvPr/>
          </p:nvSpPr>
          <p:spPr>
            <a:xfrm>
              <a:off x="1148694" y="1060253"/>
              <a:ext cx="6624736" cy="20124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0751307-A4CA-4B93-AFEC-655D14B0D81E}"/>
                </a:ext>
              </a:extLst>
            </p:cNvPr>
            <p:cNvSpPr txBox="1"/>
            <p:nvPr/>
          </p:nvSpPr>
          <p:spPr>
            <a:xfrm>
              <a:off x="5854745" y="1383247"/>
              <a:ext cx="191142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/>
                <a:t>Абстрактная </a:t>
              </a:r>
            </a:p>
            <a:p>
              <a:r>
                <a:rPr lang="ru-RU" sz="2400" b="1" dirty="0"/>
                <a:t>модель </a:t>
              </a:r>
            </a:p>
            <a:p>
              <a:r>
                <a:rPr lang="ru-RU" sz="2400" b="1" dirty="0"/>
                <a:t>задачи</a:t>
              </a:r>
            </a:p>
          </p:txBody>
        </p:sp>
      </p:grpSp>
      <p:sp>
        <p:nvSpPr>
          <p:cNvPr id="29" name="Скругленный прямоугольник 26">
            <a:extLst>
              <a:ext uri="{FF2B5EF4-FFF2-40B4-BE49-F238E27FC236}">
                <a16:creationId xmlns:a16="http://schemas.microsoft.com/office/drawing/2014/main" id="{B14CD41A-029B-4A09-BB80-997A30DD13D9}"/>
              </a:ext>
            </a:extLst>
          </p:cNvPr>
          <p:cNvSpPr/>
          <p:nvPr/>
        </p:nvSpPr>
        <p:spPr>
          <a:xfrm>
            <a:off x="1403648" y="3836729"/>
            <a:ext cx="1656184" cy="18589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325AA6C-AD6E-4521-AC56-BF0AEE7A157E}"/>
              </a:ext>
            </a:extLst>
          </p:cNvPr>
          <p:cNvSpPr txBox="1"/>
          <p:nvPr/>
        </p:nvSpPr>
        <p:spPr>
          <a:xfrm>
            <a:off x="1713368" y="3836729"/>
            <a:ext cx="994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Объект </a:t>
            </a:r>
          </a:p>
          <a:p>
            <a:r>
              <a:rPr lang="ru-RU" dirty="0"/>
              <a:t>класса 1</a:t>
            </a: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B32ED72B-D742-45C2-93CE-1B032FF93774}"/>
              </a:ext>
            </a:extLst>
          </p:cNvPr>
          <p:cNvGrpSpPr/>
          <p:nvPr/>
        </p:nvGrpSpPr>
        <p:grpSpPr>
          <a:xfrm>
            <a:off x="1393872" y="4457660"/>
            <a:ext cx="1593952" cy="1083806"/>
            <a:chOff x="385760" y="1038821"/>
            <a:chExt cx="1593952" cy="1083806"/>
          </a:xfrm>
        </p:grpSpPr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id="{2C277290-7DBC-421E-922B-499EB889D744}"/>
                </a:ext>
              </a:extLst>
            </p:cNvPr>
            <p:cNvSpPr/>
            <p:nvPr/>
          </p:nvSpPr>
          <p:spPr>
            <a:xfrm>
              <a:off x="1691680" y="1052736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9C5DCE4-AD5A-4350-95B7-245DE8739E8F}"/>
                </a:ext>
              </a:extLst>
            </p:cNvPr>
            <p:cNvSpPr txBox="1"/>
            <p:nvPr/>
          </p:nvSpPr>
          <p:spPr>
            <a:xfrm>
              <a:off x="385760" y="1038821"/>
              <a:ext cx="12958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Переменная 1</a:t>
              </a:r>
            </a:p>
          </p:txBody>
        </p:sp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D761A5BC-B8A9-45EE-8A47-B6FFEA5406C2}"/>
                </a:ext>
              </a:extLst>
            </p:cNvPr>
            <p:cNvSpPr/>
            <p:nvPr/>
          </p:nvSpPr>
          <p:spPr>
            <a:xfrm>
              <a:off x="1691680" y="1441494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E9C21FD-7840-4B54-8523-8F8500C87426}"/>
                </a:ext>
              </a:extLst>
            </p:cNvPr>
            <p:cNvSpPr txBox="1"/>
            <p:nvPr/>
          </p:nvSpPr>
          <p:spPr>
            <a:xfrm>
              <a:off x="385760" y="1427579"/>
              <a:ext cx="12958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Переменная 2</a:t>
              </a: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49918D35-52B3-4BEC-8E14-9EFDEFFF4A66}"/>
                </a:ext>
              </a:extLst>
            </p:cNvPr>
            <p:cNvSpPr/>
            <p:nvPr/>
          </p:nvSpPr>
          <p:spPr>
            <a:xfrm>
              <a:off x="1691680" y="1828765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E6FA364-B826-4D12-8CFA-929DD390D88C}"/>
                </a:ext>
              </a:extLst>
            </p:cNvPr>
            <p:cNvSpPr txBox="1"/>
            <p:nvPr/>
          </p:nvSpPr>
          <p:spPr>
            <a:xfrm>
              <a:off x="385760" y="1814850"/>
              <a:ext cx="12958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Переменная 3</a:t>
              </a:r>
            </a:p>
          </p:txBody>
        </p:sp>
      </p:grpSp>
      <p:sp>
        <p:nvSpPr>
          <p:cNvPr id="38" name="Скругленный прямоугольник 35">
            <a:extLst>
              <a:ext uri="{FF2B5EF4-FFF2-40B4-BE49-F238E27FC236}">
                <a16:creationId xmlns:a16="http://schemas.microsoft.com/office/drawing/2014/main" id="{25BC8E8B-C9D2-4288-994B-A30D837C1729}"/>
              </a:ext>
            </a:extLst>
          </p:cNvPr>
          <p:cNvSpPr/>
          <p:nvPr/>
        </p:nvSpPr>
        <p:spPr>
          <a:xfrm>
            <a:off x="4067944" y="3836729"/>
            <a:ext cx="1656184" cy="18737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2557B9C-47BB-4E37-A450-912F63D726F1}"/>
              </a:ext>
            </a:extLst>
          </p:cNvPr>
          <p:cNvSpPr txBox="1"/>
          <p:nvPr/>
        </p:nvSpPr>
        <p:spPr>
          <a:xfrm>
            <a:off x="4461040" y="3836729"/>
            <a:ext cx="994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Объект </a:t>
            </a:r>
          </a:p>
          <a:p>
            <a:r>
              <a:rPr lang="ru-RU" dirty="0"/>
              <a:t>класса 2</a:t>
            </a:r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58320726-CE28-48CE-BEAE-C2D875661F26}"/>
              </a:ext>
            </a:extLst>
          </p:cNvPr>
          <p:cNvGrpSpPr/>
          <p:nvPr/>
        </p:nvGrpSpPr>
        <p:grpSpPr>
          <a:xfrm>
            <a:off x="4140004" y="4457660"/>
            <a:ext cx="1616840" cy="1083806"/>
            <a:chOff x="3131892" y="1052736"/>
            <a:chExt cx="1616840" cy="1083806"/>
          </a:xfrm>
        </p:grpSpPr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7528F020-52FA-4C97-A31C-C85E1F36074A}"/>
                </a:ext>
              </a:extLst>
            </p:cNvPr>
            <p:cNvSpPr/>
            <p:nvPr/>
          </p:nvSpPr>
          <p:spPr>
            <a:xfrm>
              <a:off x="3131892" y="1067539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E31A12-BA3C-4032-AD69-49455BE80901}"/>
                </a:ext>
              </a:extLst>
            </p:cNvPr>
            <p:cNvSpPr txBox="1"/>
            <p:nvPr/>
          </p:nvSpPr>
          <p:spPr>
            <a:xfrm>
              <a:off x="3452928" y="1052736"/>
              <a:ext cx="12958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Переменная 4</a:t>
              </a: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id="{9220FA63-138A-4F48-BF67-78D578E869B9}"/>
                </a:ext>
              </a:extLst>
            </p:cNvPr>
            <p:cNvSpPr/>
            <p:nvPr/>
          </p:nvSpPr>
          <p:spPr>
            <a:xfrm>
              <a:off x="3131892" y="1456297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7709790-A3AE-40E5-914A-7D95C2D7449A}"/>
                </a:ext>
              </a:extLst>
            </p:cNvPr>
            <p:cNvSpPr txBox="1"/>
            <p:nvPr/>
          </p:nvSpPr>
          <p:spPr>
            <a:xfrm>
              <a:off x="3452928" y="1441494"/>
              <a:ext cx="12958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Переменная 5</a:t>
              </a: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id="{F5870851-3DC6-4837-8F98-6AE0D27C5F0F}"/>
                </a:ext>
              </a:extLst>
            </p:cNvPr>
            <p:cNvSpPr/>
            <p:nvPr/>
          </p:nvSpPr>
          <p:spPr>
            <a:xfrm>
              <a:off x="3131892" y="1843568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B0E4D31-9ED8-45E6-92C0-220440594DEA}"/>
                </a:ext>
              </a:extLst>
            </p:cNvPr>
            <p:cNvSpPr txBox="1"/>
            <p:nvPr/>
          </p:nvSpPr>
          <p:spPr>
            <a:xfrm>
              <a:off x="3452928" y="1828765"/>
              <a:ext cx="12958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Переменная 6</a:t>
              </a:r>
            </a:p>
          </p:txBody>
        </p:sp>
      </p:grpSp>
      <p:sp>
        <p:nvSpPr>
          <p:cNvPr id="47" name="Полилиния 44">
            <a:extLst>
              <a:ext uri="{FF2B5EF4-FFF2-40B4-BE49-F238E27FC236}">
                <a16:creationId xmlns:a16="http://schemas.microsoft.com/office/drawing/2014/main" id="{BE7A0D8E-94E9-4BD5-B4A1-F686F4A276C1}"/>
              </a:ext>
            </a:extLst>
          </p:cNvPr>
          <p:cNvSpPr/>
          <p:nvPr/>
        </p:nvSpPr>
        <p:spPr>
          <a:xfrm>
            <a:off x="2640869" y="4282689"/>
            <a:ext cx="1938519" cy="932054"/>
          </a:xfrm>
          <a:custGeom>
            <a:avLst/>
            <a:gdLst>
              <a:gd name="connsiteX0" fmla="*/ 185303 w 2033716"/>
              <a:gd name="connsiteY0" fmla="*/ 88855 h 897488"/>
              <a:gd name="connsiteX1" fmla="*/ 1674890 w 2033716"/>
              <a:gd name="connsiteY1" fmla="*/ 74106 h 897488"/>
              <a:gd name="connsiteX2" fmla="*/ 1925613 w 2033716"/>
              <a:gd name="connsiteY2" fmla="*/ 885268 h 897488"/>
              <a:gd name="connsiteX3" fmla="*/ 214800 w 2033716"/>
              <a:gd name="connsiteY3" fmla="*/ 531306 h 897488"/>
              <a:gd name="connsiteX4" fmla="*/ 185303 w 2033716"/>
              <a:gd name="connsiteY4" fmla="*/ 88855 h 897488"/>
              <a:gd name="connsiteX0" fmla="*/ 182503 w 2021454"/>
              <a:gd name="connsiteY0" fmla="*/ 93274 h 901907"/>
              <a:gd name="connsiteX1" fmla="*/ 1627640 w 2021454"/>
              <a:gd name="connsiteY1" fmla="*/ 72175 h 901907"/>
              <a:gd name="connsiteX2" fmla="*/ 1922813 w 2021454"/>
              <a:gd name="connsiteY2" fmla="*/ 889687 h 901907"/>
              <a:gd name="connsiteX3" fmla="*/ 212000 w 2021454"/>
              <a:gd name="connsiteY3" fmla="*/ 535725 h 901907"/>
              <a:gd name="connsiteX4" fmla="*/ 182503 w 2021454"/>
              <a:gd name="connsiteY4" fmla="*/ 93274 h 901907"/>
              <a:gd name="connsiteX0" fmla="*/ 166679 w 1813820"/>
              <a:gd name="connsiteY0" fmla="*/ 96492 h 948499"/>
              <a:gd name="connsiteX1" fmla="*/ 1611816 w 1813820"/>
              <a:gd name="connsiteY1" fmla="*/ 75393 h 948499"/>
              <a:gd name="connsiteX2" fmla="*/ 1646639 w 1813820"/>
              <a:gd name="connsiteY2" fmla="*/ 937355 h 948499"/>
              <a:gd name="connsiteX3" fmla="*/ 196176 w 1813820"/>
              <a:gd name="connsiteY3" fmla="*/ 538943 h 948499"/>
              <a:gd name="connsiteX4" fmla="*/ 166679 w 1813820"/>
              <a:gd name="connsiteY4" fmla="*/ 96492 h 948499"/>
              <a:gd name="connsiteX0" fmla="*/ 166679 w 1931246"/>
              <a:gd name="connsiteY0" fmla="*/ 96492 h 948499"/>
              <a:gd name="connsiteX1" fmla="*/ 1611816 w 1931246"/>
              <a:gd name="connsiteY1" fmla="*/ 75393 h 948499"/>
              <a:gd name="connsiteX2" fmla="*/ 1646639 w 1931246"/>
              <a:gd name="connsiteY2" fmla="*/ 937355 h 948499"/>
              <a:gd name="connsiteX3" fmla="*/ 196176 w 1931246"/>
              <a:gd name="connsiteY3" fmla="*/ 538943 h 948499"/>
              <a:gd name="connsiteX4" fmla="*/ 166679 w 1931246"/>
              <a:gd name="connsiteY4" fmla="*/ 96492 h 948499"/>
              <a:gd name="connsiteX0" fmla="*/ 166679 w 1982897"/>
              <a:gd name="connsiteY0" fmla="*/ 80047 h 932054"/>
              <a:gd name="connsiteX1" fmla="*/ 1611816 w 1982897"/>
              <a:gd name="connsiteY1" fmla="*/ 58948 h 932054"/>
              <a:gd name="connsiteX2" fmla="*/ 1646639 w 1982897"/>
              <a:gd name="connsiteY2" fmla="*/ 920910 h 932054"/>
              <a:gd name="connsiteX3" fmla="*/ 196176 w 1982897"/>
              <a:gd name="connsiteY3" fmla="*/ 522498 h 932054"/>
              <a:gd name="connsiteX4" fmla="*/ 166679 w 1982897"/>
              <a:gd name="connsiteY4" fmla="*/ 80047 h 932054"/>
              <a:gd name="connsiteX0" fmla="*/ 122301 w 1938519"/>
              <a:gd name="connsiteY0" fmla="*/ 80047 h 932054"/>
              <a:gd name="connsiteX1" fmla="*/ 1567438 w 1938519"/>
              <a:gd name="connsiteY1" fmla="*/ 58948 h 932054"/>
              <a:gd name="connsiteX2" fmla="*/ 1602261 w 1938519"/>
              <a:gd name="connsiteY2" fmla="*/ 920910 h 932054"/>
              <a:gd name="connsiteX3" fmla="*/ 151798 w 1938519"/>
              <a:gd name="connsiteY3" fmla="*/ 522498 h 932054"/>
              <a:gd name="connsiteX4" fmla="*/ 122301 w 1938519"/>
              <a:gd name="connsiteY4" fmla="*/ 80047 h 93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519" h="932054">
                <a:moveTo>
                  <a:pt x="122301" y="80047"/>
                </a:moveTo>
                <a:cubicBezTo>
                  <a:pt x="237591" y="2789"/>
                  <a:pt x="1155678" y="-43096"/>
                  <a:pt x="1567438" y="58948"/>
                </a:cubicBezTo>
                <a:cubicBezTo>
                  <a:pt x="1979198" y="160992"/>
                  <a:pt x="2125009" y="832010"/>
                  <a:pt x="1602261" y="920910"/>
                </a:cubicBezTo>
                <a:cubicBezTo>
                  <a:pt x="1358913" y="997110"/>
                  <a:pt x="398458" y="662642"/>
                  <a:pt x="151798" y="522498"/>
                </a:cubicBezTo>
                <a:cubicBezTo>
                  <a:pt x="-94862" y="382354"/>
                  <a:pt x="7011" y="157305"/>
                  <a:pt x="122301" y="80047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D5FB855-4557-44CD-B29B-1373C4E8E79A}"/>
              </a:ext>
            </a:extLst>
          </p:cNvPr>
          <p:cNvSpPr txBox="1"/>
          <p:nvPr/>
        </p:nvSpPr>
        <p:spPr>
          <a:xfrm>
            <a:off x="2969139" y="4293806"/>
            <a:ext cx="1185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Уточненные правила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61366C80-2FAC-4AD9-B5BF-880FCF9A7DB0}"/>
              </a:ext>
            </a:extLst>
          </p:cNvPr>
          <p:cNvSpPr/>
          <p:nvPr/>
        </p:nvSpPr>
        <p:spPr>
          <a:xfrm>
            <a:off x="1259632" y="3679487"/>
            <a:ext cx="6624736" cy="26775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F12AE99-40BD-4FD3-90C3-F56F7C789D89}"/>
              </a:ext>
            </a:extLst>
          </p:cNvPr>
          <p:cNvSpPr txBox="1"/>
          <p:nvPr/>
        </p:nvSpPr>
        <p:spPr>
          <a:xfrm>
            <a:off x="5904938" y="4053503"/>
            <a:ext cx="18313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/>
              <a:t>Модель </a:t>
            </a:r>
          </a:p>
          <a:p>
            <a:pPr algn="ctr"/>
            <a:r>
              <a:rPr lang="ru-RU" sz="2400" b="1" dirty="0"/>
              <a:t>конкретной </a:t>
            </a:r>
          </a:p>
          <a:p>
            <a:pPr algn="ctr"/>
            <a:r>
              <a:rPr lang="ru-RU" sz="2400" b="1" dirty="0"/>
              <a:t>задачи</a:t>
            </a:r>
          </a:p>
        </p:txBody>
      </p:sp>
      <p:sp>
        <p:nvSpPr>
          <p:cNvPr id="51" name="Полилиния 48">
            <a:extLst>
              <a:ext uri="{FF2B5EF4-FFF2-40B4-BE49-F238E27FC236}">
                <a16:creationId xmlns:a16="http://schemas.microsoft.com/office/drawing/2014/main" id="{43441505-F304-401A-8A84-DA234A021CD5}"/>
              </a:ext>
            </a:extLst>
          </p:cNvPr>
          <p:cNvSpPr/>
          <p:nvPr/>
        </p:nvSpPr>
        <p:spPr>
          <a:xfrm>
            <a:off x="2628245" y="4790596"/>
            <a:ext cx="1920503" cy="845819"/>
          </a:xfrm>
          <a:custGeom>
            <a:avLst/>
            <a:gdLst>
              <a:gd name="connsiteX0" fmla="*/ 189775 w 1840860"/>
              <a:gd name="connsiteY0" fmla="*/ 450435 h 500444"/>
              <a:gd name="connsiteX1" fmla="*/ 1662975 w 1840860"/>
              <a:gd name="connsiteY1" fmla="*/ 450435 h 500444"/>
              <a:gd name="connsiteX2" fmla="*/ 1650275 w 1840860"/>
              <a:gd name="connsiteY2" fmla="*/ 56735 h 500444"/>
              <a:gd name="connsiteX3" fmla="*/ 177075 w 1840860"/>
              <a:gd name="connsiteY3" fmla="*/ 44035 h 500444"/>
              <a:gd name="connsiteX4" fmla="*/ 189775 w 1840860"/>
              <a:gd name="connsiteY4" fmla="*/ 450435 h 500444"/>
              <a:gd name="connsiteX0" fmla="*/ 195967 w 1897343"/>
              <a:gd name="connsiteY0" fmla="*/ 806714 h 883853"/>
              <a:gd name="connsiteX1" fmla="*/ 1669167 w 1897343"/>
              <a:gd name="connsiteY1" fmla="*/ 806714 h 883853"/>
              <a:gd name="connsiteX2" fmla="*/ 1740287 w 1897343"/>
              <a:gd name="connsiteY2" fmla="*/ 9154 h 883853"/>
              <a:gd name="connsiteX3" fmla="*/ 183267 w 1897343"/>
              <a:gd name="connsiteY3" fmla="*/ 400314 h 883853"/>
              <a:gd name="connsiteX4" fmla="*/ 195967 w 1897343"/>
              <a:gd name="connsiteY4" fmla="*/ 806714 h 883853"/>
              <a:gd name="connsiteX0" fmla="*/ 195967 w 1920503"/>
              <a:gd name="connsiteY0" fmla="*/ 806714 h 845819"/>
              <a:gd name="connsiteX1" fmla="*/ 1669167 w 1920503"/>
              <a:gd name="connsiteY1" fmla="*/ 806714 h 845819"/>
              <a:gd name="connsiteX2" fmla="*/ 1740287 w 1920503"/>
              <a:gd name="connsiteY2" fmla="*/ 9154 h 845819"/>
              <a:gd name="connsiteX3" fmla="*/ 183267 w 1920503"/>
              <a:gd name="connsiteY3" fmla="*/ 400314 h 845819"/>
              <a:gd name="connsiteX4" fmla="*/ 195967 w 1920503"/>
              <a:gd name="connsiteY4" fmla="*/ 806714 h 845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0503" h="845819">
                <a:moveTo>
                  <a:pt x="195967" y="806714"/>
                </a:moveTo>
                <a:cubicBezTo>
                  <a:pt x="443617" y="874447"/>
                  <a:pt x="1343200" y="840581"/>
                  <a:pt x="1669167" y="806714"/>
                </a:cubicBezTo>
                <a:cubicBezTo>
                  <a:pt x="1995134" y="772847"/>
                  <a:pt x="1987937" y="76887"/>
                  <a:pt x="1740287" y="9154"/>
                </a:cubicBezTo>
                <a:cubicBezTo>
                  <a:pt x="1492637" y="-58579"/>
                  <a:pt x="440654" y="267387"/>
                  <a:pt x="183267" y="400314"/>
                </a:cubicBezTo>
                <a:cubicBezTo>
                  <a:pt x="-74120" y="533241"/>
                  <a:pt x="-51683" y="738981"/>
                  <a:pt x="195967" y="80671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72ADE3-6AB0-4FBD-9C86-DB7BB4154053}"/>
              </a:ext>
            </a:extLst>
          </p:cNvPr>
          <p:cNvSpPr txBox="1"/>
          <p:nvPr/>
        </p:nvSpPr>
        <p:spPr>
          <a:xfrm>
            <a:off x="2766610" y="5104201"/>
            <a:ext cx="15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Доп. </a:t>
            </a:r>
          </a:p>
          <a:p>
            <a:pPr algn="ctr"/>
            <a:r>
              <a:rPr lang="ru-RU" sz="1400" b="1" dirty="0"/>
              <a:t>правила</a:t>
            </a:r>
          </a:p>
        </p:txBody>
      </p:sp>
      <p:sp>
        <p:nvSpPr>
          <p:cNvPr id="53" name="Стрелка вниз 53">
            <a:extLst>
              <a:ext uri="{FF2B5EF4-FFF2-40B4-BE49-F238E27FC236}">
                <a16:creationId xmlns:a16="http://schemas.microsoft.com/office/drawing/2014/main" id="{27324EC8-24E1-4E7D-949C-6F437E59FF79}"/>
              </a:ext>
            </a:extLst>
          </p:cNvPr>
          <p:cNvSpPr/>
          <p:nvPr/>
        </p:nvSpPr>
        <p:spPr>
          <a:xfrm>
            <a:off x="4061219" y="3138317"/>
            <a:ext cx="1021562" cy="468052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79E8385-048F-4AD6-860A-CEB6E488CF2E}"/>
              </a:ext>
            </a:extLst>
          </p:cNvPr>
          <p:cNvSpPr txBox="1"/>
          <p:nvPr/>
        </p:nvSpPr>
        <p:spPr>
          <a:xfrm>
            <a:off x="2830718" y="5585868"/>
            <a:ext cx="1515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Прикладной контекст</a:t>
            </a:r>
          </a:p>
        </p:txBody>
      </p:sp>
      <p:sp>
        <p:nvSpPr>
          <p:cNvPr id="55" name="Прямоугольник: скругленные углы 54">
            <a:extLst>
              <a:ext uri="{FF2B5EF4-FFF2-40B4-BE49-F238E27FC236}">
                <a16:creationId xmlns:a16="http://schemas.microsoft.com/office/drawing/2014/main" id="{9D2FCCF6-BDB5-44B0-8574-4B7DCDA95A21}"/>
              </a:ext>
            </a:extLst>
          </p:cNvPr>
          <p:cNvSpPr/>
          <p:nvPr/>
        </p:nvSpPr>
        <p:spPr>
          <a:xfrm>
            <a:off x="2575237" y="4220657"/>
            <a:ext cx="2059629" cy="188843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68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409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Пример</a:t>
            </a:r>
          </a:p>
        </p:txBody>
      </p:sp>
      <p:sp>
        <p:nvSpPr>
          <p:cNvPr id="56" name="Объект 2">
            <a:extLst>
              <a:ext uri="{FF2B5EF4-FFF2-40B4-BE49-F238E27FC236}">
                <a16:creationId xmlns:a16="http://schemas.microsoft.com/office/drawing/2014/main" id="{990CF0E7-F060-4FFB-8D5D-2B22619B9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093" y="928291"/>
            <a:ext cx="8229600" cy="22126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>
                <a:cs typeface="Times New Roman" panose="02020603050405020304" pitchFamily="18" charset="0"/>
              </a:rPr>
              <a:t>Задача планирования локализации разлива нефти путем обвалования (окружение дамбой места разлива). Необходимо погрузить погрузчиками грунт в грузовики и доставить его по дорогам  к местам построения дамбы.</a:t>
            </a:r>
          </a:p>
        </p:txBody>
      </p:sp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71073677-0816-41FC-9EB1-141798FE4E94}"/>
              </a:ext>
            </a:extLst>
          </p:cNvPr>
          <p:cNvGrpSpPr/>
          <p:nvPr/>
        </p:nvGrpSpPr>
        <p:grpSpPr>
          <a:xfrm>
            <a:off x="1826493" y="4268774"/>
            <a:ext cx="1453928" cy="1073978"/>
            <a:chOff x="1490030" y="1678174"/>
            <a:chExt cx="1453928" cy="1073978"/>
          </a:xfrm>
        </p:grpSpPr>
        <p:sp>
          <p:nvSpPr>
            <p:cNvPr id="58" name="Скругленный прямоугольник 3">
              <a:extLst>
                <a:ext uri="{FF2B5EF4-FFF2-40B4-BE49-F238E27FC236}">
                  <a16:creationId xmlns:a16="http://schemas.microsoft.com/office/drawing/2014/main" id="{89DB0C35-6128-4029-8008-C00A60E33F54}"/>
                </a:ext>
              </a:extLst>
            </p:cNvPr>
            <p:cNvSpPr/>
            <p:nvPr/>
          </p:nvSpPr>
          <p:spPr>
            <a:xfrm>
              <a:off x="1490030" y="1678174"/>
              <a:ext cx="1453928" cy="107397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79A2052-F0AE-4363-8B0F-CDB89CF07298}"/>
                </a:ext>
              </a:extLst>
            </p:cNvPr>
            <p:cNvSpPr txBox="1"/>
            <p:nvPr/>
          </p:nvSpPr>
          <p:spPr>
            <a:xfrm>
              <a:off x="1765684" y="1678174"/>
              <a:ext cx="902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Дороги</a:t>
              </a:r>
            </a:p>
          </p:txBody>
        </p:sp>
        <p:sp>
          <p:nvSpPr>
            <p:cNvPr id="60" name="Овал 59">
              <a:extLst>
                <a:ext uri="{FF2B5EF4-FFF2-40B4-BE49-F238E27FC236}">
                  <a16:creationId xmlns:a16="http://schemas.microsoft.com/office/drawing/2014/main" id="{922EEF5E-B4A2-4B27-A8AD-CF972C90F4D1}"/>
                </a:ext>
              </a:extLst>
            </p:cNvPr>
            <p:cNvSpPr/>
            <p:nvPr/>
          </p:nvSpPr>
          <p:spPr>
            <a:xfrm>
              <a:off x="2583918" y="2011071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A821F30-E6E6-48DF-A46E-2CF4BF22BB07}"/>
                </a:ext>
              </a:extLst>
            </p:cNvPr>
            <p:cNvSpPr txBox="1"/>
            <p:nvPr/>
          </p:nvSpPr>
          <p:spPr>
            <a:xfrm>
              <a:off x="1490030" y="1983904"/>
              <a:ext cx="11537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Широкая (</a:t>
              </a:r>
              <a:r>
                <a:rPr lang="en-US" sz="1400" b="1" dirty="0"/>
                <a:t>R</a:t>
              </a:r>
              <a:r>
                <a:rPr lang="ru-RU" sz="1400" b="1" dirty="0"/>
                <a:t>)</a:t>
              </a:r>
            </a:p>
          </p:txBody>
        </p:sp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22EA47FC-BDAA-48F2-9323-F7573F14FC08}"/>
                </a:ext>
              </a:extLst>
            </p:cNvPr>
            <p:cNvSpPr/>
            <p:nvPr/>
          </p:nvSpPr>
          <p:spPr>
            <a:xfrm>
              <a:off x="2583918" y="2399829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948DF01-9E45-4D52-ABA0-E46BBEF1FD72}"/>
                </a:ext>
              </a:extLst>
            </p:cNvPr>
            <p:cNvSpPr txBox="1"/>
            <p:nvPr/>
          </p:nvSpPr>
          <p:spPr>
            <a:xfrm>
              <a:off x="1843548" y="2372662"/>
              <a:ext cx="7947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Узкая(</a:t>
              </a:r>
              <a:r>
                <a:rPr lang="en-US" sz="1400" b="1" dirty="0"/>
                <a:t>r</a:t>
              </a:r>
              <a:r>
                <a:rPr lang="ru-RU" sz="1400" b="1" dirty="0"/>
                <a:t>)</a:t>
              </a:r>
            </a:p>
          </p:txBody>
        </p:sp>
      </p:grpSp>
      <p:grpSp>
        <p:nvGrpSpPr>
          <p:cNvPr id="64" name="Группа 63">
            <a:extLst>
              <a:ext uri="{FF2B5EF4-FFF2-40B4-BE49-F238E27FC236}">
                <a16:creationId xmlns:a16="http://schemas.microsoft.com/office/drawing/2014/main" id="{74E6943B-A75A-4E82-984C-5D2D85C20FF4}"/>
              </a:ext>
            </a:extLst>
          </p:cNvPr>
          <p:cNvGrpSpPr/>
          <p:nvPr/>
        </p:nvGrpSpPr>
        <p:grpSpPr>
          <a:xfrm>
            <a:off x="3707904" y="4005064"/>
            <a:ext cx="1180003" cy="1619150"/>
            <a:chOff x="4190160" y="1521818"/>
            <a:chExt cx="1180003" cy="1619150"/>
          </a:xfrm>
        </p:grpSpPr>
        <p:sp>
          <p:nvSpPr>
            <p:cNvPr id="65" name="Скругленный прямоугольник 11">
              <a:extLst>
                <a:ext uri="{FF2B5EF4-FFF2-40B4-BE49-F238E27FC236}">
                  <a16:creationId xmlns:a16="http://schemas.microsoft.com/office/drawing/2014/main" id="{A1404767-F133-4C8F-9BD1-C72A2C544C8F}"/>
                </a:ext>
              </a:extLst>
            </p:cNvPr>
            <p:cNvSpPr/>
            <p:nvPr/>
          </p:nvSpPr>
          <p:spPr>
            <a:xfrm>
              <a:off x="4214588" y="1521818"/>
              <a:ext cx="1131143" cy="161915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8796925D-5B31-45CD-90F8-A884EBCBA9F1}"/>
                </a:ext>
              </a:extLst>
            </p:cNvPr>
            <p:cNvSpPr txBox="1"/>
            <p:nvPr/>
          </p:nvSpPr>
          <p:spPr>
            <a:xfrm>
              <a:off x="4190160" y="1521818"/>
              <a:ext cx="1180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Грузовики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BD7D762-108A-4480-90E0-D31B998EF5F9}"/>
                </a:ext>
              </a:extLst>
            </p:cNvPr>
            <p:cNvSpPr txBox="1"/>
            <p:nvPr/>
          </p:nvSpPr>
          <p:spPr>
            <a:xfrm>
              <a:off x="4214589" y="1916602"/>
              <a:ext cx="11311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Тяжелый (</a:t>
              </a:r>
              <a:r>
                <a:rPr lang="en-US" sz="1400" b="1" dirty="0"/>
                <a:t>T)</a:t>
              </a:r>
              <a:endParaRPr lang="ru-RU" sz="1400" b="1" dirty="0"/>
            </a:p>
          </p:txBody>
        </p:sp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4AC5B8AA-2633-4193-9518-F18B76C96B83}"/>
                </a:ext>
              </a:extLst>
            </p:cNvPr>
            <p:cNvSpPr/>
            <p:nvPr/>
          </p:nvSpPr>
          <p:spPr>
            <a:xfrm>
              <a:off x="4636143" y="2194403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7B783806-1D9D-425A-8DEC-64EC36672240}"/>
                </a:ext>
              </a:extLst>
            </p:cNvPr>
            <p:cNvSpPr txBox="1"/>
            <p:nvPr/>
          </p:nvSpPr>
          <p:spPr>
            <a:xfrm>
              <a:off x="4241070" y="2446170"/>
              <a:ext cx="10781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Средний (</a:t>
              </a:r>
              <a:r>
                <a:rPr lang="en-US" sz="1400" b="1" dirty="0"/>
                <a:t>t</a:t>
              </a:r>
              <a:r>
                <a:rPr lang="ru-RU" sz="1400" b="1" dirty="0"/>
                <a:t>)</a:t>
              </a:r>
            </a:p>
          </p:txBody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id="{C0C891F5-3B0C-4B45-985C-8CD9DF47DA0D}"/>
                </a:ext>
              </a:extLst>
            </p:cNvPr>
            <p:cNvSpPr/>
            <p:nvPr/>
          </p:nvSpPr>
          <p:spPr>
            <a:xfrm>
              <a:off x="4636143" y="2752152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>
            <a:extLst>
              <a:ext uri="{FF2B5EF4-FFF2-40B4-BE49-F238E27FC236}">
                <a16:creationId xmlns:a16="http://schemas.microsoft.com/office/drawing/2014/main" id="{C0DE3F61-2063-4372-A7BC-CB857B409613}"/>
              </a:ext>
            </a:extLst>
          </p:cNvPr>
          <p:cNvGrpSpPr/>
          <p:nvPr/>
        </p:nvGrpSpPr>
        <p:grpSpPr>
          <a:xfrm>
            <a:off x="5345306" y="4016134"/>
            <a:ext cx="1500120" cy="1331118"/>
            <a:chOff x="6234560" y="1521818"/>
            <a:chExt cx="1500120" cy="1331118"/>
          </a:xfrm>
        </p:grpSpPr>
        <p:sp>
          <p:nvSpPr>
            <p:cNvPr id="72" name="Скругленный прямоугольник 11">
              <a:extLst>
                <a:ext uri="{FF2B5EF4-FFF2-40B4-BE49-F238E27FC236}">
                  <a16:creationId xmlns:a16="http://schemas.microsoft.com/office/drawing/2014/main" id="{650588ED-48EF-4257-BF16-98AD09E289F7}"/>
                </a:ext>
              </a:extLst>
            </p:cNvPr>
            <p:cNvSpPr/>
            <p:nvPr/>
          </p:nvSpPr>
          <p:spPr>
            <a:xfrm>
              <a:off x="6234560" y="1521818"/>
              <a:ext cx="1463456" cy="133111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E795644-0AC6-4C83-ACA4-593E8E79E9B8}"/>
                </a:ext>
              </a:extLst>
            </p:cNvPr>
            <p:cNvSpPr txBox="1"/>
            <p:nvPr/>
          </p:nvSpPr>
          <p:spPr>
            <a:xfrm>
              <a:off x="6298928" y="1521818"/>
              <a:ext cx="1319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Погрузчики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1FE7378-91C8-4D30-9902-C2FA7BB91291}"/>
                </a:ext>
              </a:extLst>
            </p:cNvPr>
            <p:cNvSpPr txBox="1"/>
            <p:nvPr/>
          </p:nvSpPr>
          <p:spPr>
            <a:xfrm>
              <a:off x="6616361" y="1916602"/>
              <a:ext cx="11183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Тяжелый (</a:t>
              </a:r>
              <a:r>
                <a:rPr lang="en-US" sz="1400" b="1" dirty="0"/>
                <a:t>L)</a:t>
              </a:r>
              <a:endParaRPr lang="ru-RU" sz="1400" b="1" dirty="0"/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0A5A9372-D051-40EE-8347-3A9FE19A00FE}"/>
                </a:ext>
              </a:extLst>
            </p:cNvPr>
            <p:cNvSpPr/>
            <p:nvPr/>
          </p:nvSpPr>
          <p:spPr>
            <a:xfrm>
              <a:off x="6349838" y="1943534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87F46DC6-193E-41AC-A673-A87340D09285}"/>
                </a:ext>
              </a:extLst>
            </p:cNvPr>
            <p:cNvSpPr txBox="1"/>
            <p:nvPr/>
          </p:nvSpPr>
          <p:spPr>
            <a:xfrm>
              <a:off x="6642842" y="2322185"/>
              <a:ext cx="10605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/>
                <a:t>Средний (</a:t>
              </a:r>
              <a:r>
                <a:rPr lang="en-US" sz="1400" b="1" dirty="0"/>
                <a:t>l</a:t>
              </a:r>
              <a:r>
                <a:rPr lang="ru-RU" sz="1400" b="1" dirty="0"/>
                <a:t>)</a:t>
              </a: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3F5E37D5-0AC1-4649-A16D-221139540F7B}"/>
                </a:ext>
              </a:extLst>
            </p:cNvPr>
            <p:cNvSpPr/>
            <p:nvPr/>
          </p:nvSpPr>
          <p:spPr>
            <a:xfrm>
              <a:off x="6349838" y="2369686"/>
              <a:ext cx="288032" cy="27994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8" name="Прямая со стрелкой 77">
            <a:extLst>
              <a:ext uri="{FF2B5EF4-FFF2-40B4-BE49-F238E27FC236}">
                <a16:creationId xmlns:a16="http://schemas.microsoft.com/office/drawing/2014/main" id="{FBE5CCAF-DA70-43E8-AD92-F70F8286B1C3}"/>
              </a:ext>
            </a:extLst>
          </p:cNvPr>
          <p:cNvCxnSpPr>
            <a:stCxn id="68" idx="2"/>
            <a:endCxn id="62" idx="6"/>
          </p:cNvCxnSpPr>
          <p:nvPr/>
        </p:nvCxnSpPr>
        <p:spPr>
          <a:xfrm flipH="1">
            <a:off x="3208413" y="4817623"/>
            <a:ext cx="945474" cy="312780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9" name="Прямая со стрелкой 78">
            <a:extLst>
              <a:ext uri="{FF2B5EF4-FFF2-40B4-BE49-F238E27FC236}">
                <a16:creationId xmlns:a16="http://schemas.microsoft.com/office/drawing/2014/main" id="{B63E3236-CFD3-4E77-AEF2-E34325776254}"/>
              </a:ext>
            </a:extLst>
          </p:cNvPr>
          <p:cNvCxnSpPr>
            <a:cxnSpLocks/>
            <a:stCxn id="75" idx="2"/>
            <a:endCxn id="70" idx="6"/>
          </p:cNvCxnSpPr>
          <p:nvPr/>
        </p:nvCxnSpPr>
        <p:spPr>
          <a:xfrm flipH="1">
            <a:off x="4441919" y="4577824"/>
            <a:ext cx="1018665" cy="797548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3F8CF76B-08B5-4213-9C03-752E28FE534E}"/>
              </a:ext>
            </a:extLst>
          </p:cNvPr>
          <p:cNvGrpSpPr/>
          <p:nvPr/>
        </p:nvGrpSpPr>
        <p:grpSpPr>
          <a:xfrm>
            <a:off x="2959975" y="5774121"/>
            <a:ext cx="2612697" cy="698014"/>
            <a:chOff x="1410550" y="3100318"/>
            <a:chExt cx="2612697" cy="698014"/>
          </a:xfrm>
        </p:grpSpPr>
        <p:cxnSp>
          <p:nvCxnSpPr>
            <p:cNvPr id="81" name="Прямая со стрелкой 80">
              <a:extLst>
                <a:ext uri="{FF2B5EF4-FFF2-40B4-BE49-F238E27FC236}">
                  <a16:creationId xmlns:a16="http://schemas.microsoft.com/office/drawing/2014/main" id="{B3E9050B-0D8C-4308-BB22-1D91C15F63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0550" y="3284984"/>
              <a:ext cx="615218" cy="0"/>
            </a:xfrm>
            <a:prstGeom prst="straightConnector1">
              <a:avLst/>
            </a:prstGeom>
            <a:ln>
              <a:prstDash val="solid"/>
              <a:tailEnd type="triangl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F973A2C2-B000-45C6-8D04-516FDDEFDF7C}"/>
                </a:ext>
              </a:extLst>
            </p:cNvPr>
            <p:cNvSpPr txBox="1"/>
            <p:nvPr/>
          </p:nvSpPr>
          <p:spPr>
            <a:xfrm>
              <a:off x="2073611" y="3100318"/>
              <a:ext cx="1744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/>
                <a:t>Не может ехать</a:t>
              </a:r>
            </a:p>
          </p:txBody>
        </p:sp>
        <p:cxnSp>
          <p:nvCxnSpPr>
            <p:cNvPr id="83" name="Прямая со стрелкой 82">
              <a:extLst>
                <a:ext uri="{FF2B5EF4-FFF2-40B4-BE49-F238E27FC236}">
                  <a16:creationId xmlns:a16="http://schemas.microsoft.com/office/drawing/2014/main" id="{26FF1E8B-FE2E-4914-B1CD-DC094F2A9A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0550" y="3613666"/>
              <a:ext cx="615218" cy="0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6F86CEB-CDD4-487A-B3A2-28DE35D2C231}"/>
                </a:ext>
              </a:extLst>
            </p:cNvPr>
            <p:cNvSpPr txBox="1"/>
            <p:nvPr/>
          </p:nvSpPr>
          <p:spPr>
            <a:xfrm>
              <a:off x="2073611" y="3429000"/>
              <a:ext cx="19496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/>
                <a:t>Не может грузить</a:t>
              </a:r>
            </a:p>
          </p:txBody>
        </p:sp>
      </p:grpSp>
      <p:sp>
        <p:nvSpPr>
          <p:cNvPr id="85" name="Объект 2">
            <a:extLst>
              <a:ext uri="{FF2B5EF4-FFF2-40B4-BE49-F238E27FC236}">
                <a16:creationId xmlns:a16="http://schemas.microsoft.com/office/drawing/2014/main" id="{E585A223-2C1D-46CC-B727-C8AE6128281A}"/>
              </a:ext>
            </a:extLst>
          </p:cNvPr>
          <p:cNvSpPr txBox="1">
            <a:spLocks/>
          </p:cNvSpPr>
          <p:nvPr/>
        </p:nvSpPr>
        <p:spPr>
          <a:xfrm>
            <a:off x="2936017" y="3292509"/>
            <a:ext cx="3323673" cy="470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dirty="0">
                <a:cs typeface="Times New Roman" panose="02020603050405020304" pitchFamily="18" charset="0"/>
              </a:rPr>
              <a:t>Абстрактный контекст</a:t>
            </a:r>
          </a:p>
        </p:txBody>
      </p:sp>
    </p:spTree>
    <p:extLst>
      <p:ext uri="{BB962C8B-B14F-4D97-AF65-F5344CB8AC3E}">
        <p14:creationId xmlns:p14="http://schemas.microsoft.com/office/powerpoint/2010/main" val="349142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409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Пример</a:t>
            </a:r>
          </a:p>
        </p:txBody>
      </p:sp>
      <p:sp>
        <p:nvSpPr>
          <p:cNvPr id="85" name="Объект 2">
            <a:extLst>
              <a:ext uri="{FF2B5EF4-FFF2-40B4-BE49-F238E27FC236}">
                <a16:creationId xmlns:a16="http://schemas.microsoft.com/office/drawing/2014/main" id="{E585A223-2C1D-46CC-B727-C8AE6128281A}"/>
              </a:ext>
            </a:extLst>
          </p:cNvPr>
          <p:cNvSpPr txBox="1">
            <a:spLocks/>
          </p:cNvSpPr>
          <p:nvPr/>
        </p:nvSpPr>
        <p:spPr>
          <a:xfrm>
            <a:off x="2897880" y="2964251"/>
            <a:ext cx="3323673" cy="470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dirty="0">
                <a:cs typeface="Times New Roman" panose="02020603050405020304" pitchFamily="18" charset="0"/>
              </a:rPr>
              <a:t>Уточненные правила</a:t>
            </a: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C84E8DDA-825E-4278-9371-6AC3DE9D3D1E}"/>
              </a:ext>
            </a:extLst>
          </p:cNvPr>
          <p:cNvSpPr/>
          <p:nvPr/>
        </p:nvSpPr>
        <p:spPr>
          <a:xfrm>
            <a:off x="4097637" y="950103"/>
            <a:ext cx="1368152" cy="64807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Карьер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39EDEE29-A537-4FD2-A35D-9E11A6B199AD}"/>
              </a:ext>
            </a:extLst>
          </p:cNvPr>
          <p:cNvSpPr/>
          <p:nvPr/>
        </p:nvSpPr>
        <p:spPr>
          <a:xfrm>
            <a:off x="929285" y="1623577"/>
            <a:ext cx="2088232" cy="864096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dk1"/>
                </a:solidFill>
              </a:rPr>
              <a:t>Разлив</a:t>
            </a: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9EA31AF9-7242-4730-94EC-F0033443B426}"/>
              </a:ext>
            </a:extLst>
          </p:cNvPr>
          <p:cNvSpPr/>
          <p:nvPr/>
        </p:nvSpPr>
        <p:spPr>
          <a:xfrm>
            <a:off x="2981515" y="1861643"/>
            <a:ext cx="360040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5C6F5B79-9639-4C3A-94E6-3D135AB9AA76}"/>
              </a:ext>
            </a:extLst>
          </p:cNvPr>
          <p:cNvSpPr/>
          <p:nvPr/>
        </p:nvSpPr>
        <p:spPr>
          <a:xfrm>
            <a:off x="929285" y="1501603"/>
            <a:ext cx="360040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E11DE357-9DAB-4253-9A1E-C38AA267A9C6}"/>
              </a:ext>
            </a:extLst>
          </p:cNvPr>
          <p:cNvSpPr/>
          <p:nvPr/>
        </p:nvSpPr>
        <p:spPr>
          <a:xfrm>
            <a:off x="1289325" y="2307653"/>
            <a:ext cx="360040" cy="3600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D4DE705F-74ED-4951-9EA5-CCE622B84612}"/>
              </a:ext>
            </a:extLst>
          </p:cNvPr>
          <p:cNvCxnSpPr>
            <a:stCxn id="33" idx="3"/>
            <a:endCxn id="35" idx="7"/>
          </p:cNvCxnSpPr>
          <p:nvPr/>
        </p:nvCxnSpPr>
        <p:spPr>
          <a:xfrm flipH="1">
            <a:off x="3288828" y="1503267"/>
            <a:ext cx="1009170" cy="411103"/>
          </a:xfrm>
          <a:prstGeom prst="line">
            <a:avLst/>
          </a:prstGeom>
          <a:ln w="762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олилиния: фигура 38">
            <a:extLst>
              <a:ext uri="{FF2B5EF4-FFF2-40B4-BE49-F238E27FC236}">
                <a16:creationId xmlns:a16="http://schemas.microsoft.com/office/drawing/2014/main" id="{2512F694-543A-4172-AD64-2B8D80EECFF9}"/>
              </a:ext>
            </a:extLst>
          </p:cNvPr>
          <p:cNvSpPr/>
          <p:nvPr/>
        </p:nvSpPr>
        <p:spPr>
          <a:xfrm>
            <a:off x="1577358" y="2205320"/>
            <a:ext cx="1487998" cy="462373"/>
          </a:xfrm>
          <a:custGeom>
            <a:avLst/>
            <a:gdLst>
              <a:gd name="connsiteX0" fmla="*/ 1590261 w 1590261"/>
              <a:gd name="connsiteY0" fmla="*/ 0 h 511692"/>
              <a:gd name="connsiteX1" fmla="*/ 954157 w 1590261"/>
              <a:gd name="connsiteY1" fmla="*/ 477079 h 511692"/>
              <a:gd name="connsiteX2" fmla="*/ 0 w 1590261"/>
              <a:gd name="connsiteY2" fmla="*/ 437322 h 511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261" h="511692">
                <a:moveTo>
                  <a:pt x="1590261" y="0"/>
                </a:moveTo>
                <a:cubicBezTo>
                  <a:pt x="1404730" y="202096"/>
                  <a:pt x="1219200" y="404192"/>
                  <a:pt x="954157" y="477079"/>
                </a:cubicBezTo>
                <a:cubicBezTo>
                  <a:pt x="689113" y="549966"/>
                  <a:pt x="344556" y="493644"/>
                  <a:pt x="0" y="437322"/>
                </a:cubicBezTo>
              </a:path>
            </a:pathLst>
          </a:custGeom>
          <a:ln w="349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: фигура 39">
            <a:extLst>
              <a:ext uri="{FF2B5EF4-FFF2-40B4-BE49-F238E27FC236}">
                <a16:creationId xmlns:a16="http://schemas.microsoft.com/office/drawing/2014/main" id="{147FC070-688D-48EC-BFFA-767B31C7F44F}"/>
              </a:ext>
            </a:extLst>
          </p:cNvPr>
          <p:cNvSpPr/>
          <p:nvPr/>
        </p:nvSpPr>
        <p:spPr>
          <a:xfrm>
            <a:off x="1247473" y="1401953"/>
            <a:ext cx="1855304" cy="458811"/>
          </a:xfrm>
          <a:custGeom>
            <a:avLst/>
            <a:gdLst>
              <a:gd name="connsiteX0" fmla="*/ 1855304 w 1855304"/>
              <a:gd name="connsiteY0" fmla="*/ 458811 h 458811"/>
              <a:gd name="connsiteX1" fmla="*/ 887895 w 1855304"/>
              <a:gd name="connsiteY1" fmla="*/ 8237 h 458811"/>
              <a:gd name="connsiteX2" fmla="*/ 0 w 1855304"/>
              <a:gd name="connsiteY2" fmla="*/ 167263 h 458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5304" h="458811">
                <a:moveTo>
                  <a:pt x="1855304" y="458811"/>
                </a:moveTo>
                <a:cubicBezTo>
                  <a:pt x="1526208" y="257819"/>
                  <a:pt x="1197112" y="56828"/>
                  <a:pt x="887895" y="8237"/>
                </a:cubicBezTo>
                <a:cubicBezTo>
                  <a:pt x="578678" y="-40354"/>
                  <a:pt x="139147" y="140759"/>
                  <a:pt x="0" y="167263"/>
                </a:cubicBezTo>
              </a:path>
            </a:pathLst>
          </a:custGeom>
          <a:ln w="762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: фигура 40">
            <a:extLst>
              <a:ext uri="{FF2B5EF4-FFF2-40B4-BE49-F238E27FC236}">
                <a16:creationId xmlns:a16="http://schemas.microsoft.com/office/drawing/2014/main" id="{A3252698-3EBB-4BFD-800A-6114F250D165}"/>
              </a:ext>
            </a:extLst>
          </p:cNvPr>
          <p:cNvSpPr/>
          <p:nvPr/>
        </p:nvSpPr>
        <p:spPr>
          <a:xfrm>
            <a:off x="817417" y="1728242"/>
            <a:ext cx="469812" cy="715618"/>
          </a:xfrm>
          <a:custGeom>
            <a:avLst/>
            <a:gdLst>
              <a:gd name="connsiteX0" fmla="*/ 125256 w 469812"/>
              <a:gd name="connsiteY0" fmla="*/ 0 h 715618"/>
              <a:gd name="connsiteX1" fmla="*/ 19238 w 469812"/>
              <a:gd name="connsiteY1" fmla="*/ 450574 h 715618"/>
              <a:gd name="connsiteX2" fmla="*/ 469812 w 469812"/>
              <a:gd name="connsiteY2" fmla="*/ 715618 h 71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9812" h="715618">
                <a:moveTo>
                  <a:pt x="125256" y="0"/>
                </a:moveTo>
                <a:cubicBezTo>
                  <a:pt x="43534" y="165652"/>
                  <a:pt x="-38188" y="331304"/>
                  <a:pt x="19238" y="450574"/>
                </a:cubicBezTo>
                <a:cubicBezTo>
                  <a:pt x="76664" y="569844"/>
                  <a:pt x="432264" y="614018"/>
                  <a:pt x="469812" y="715618"/>
                </a:cubicBezTo>
              </a:path>
            </a:pathLst>
          </a:custGeom>
          <a:ln w="762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36DACBA-BBDE-4476-A69E-6610D445E356}"/>
              </a:ext>
            </a:extLst>
          </p:cNvPr>
          <p:cNvSpPr txBox="1"/>
          <p:nvPr/>
        </p:nvSpPr>
        <p:spPr>
          <a:xfrm>
            <a:off x="3492715" y="136979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  <a:endParaRPr lang="ru-RU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2026B59-54FD-49A0-BC1C-FEB9F19C9773}"/>
              </a:ext>
            </a:extLst>
          </p:cNvPr>
          <p:cNvSpPr txBox="1"/>
          <p:nvPr/>
        </p:nvSpPr>
        <p:spPr>
          <a:xfrm>
            <a:off x="1889829" y="103174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  <a:endParaRPr lang="ru-RU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0BAC036-C241-4965-AC2A-3FB0374F39C3}"/>
              </a:ext>
            </a:extLst>
          </p:cNvPr>
          <p:cNvSpPr txBox="1"/>
          <p:nvPr/>
        </p:nvSpPr>
        <p:spPr>
          <a:xfrm>
            <a:off x="411949" y="190138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  <a:endParaRPr lang="ru-RU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10A2AA6-F19A-43A5-8CC2-F7F3D2363C18}"/>
              </a:ext>
            </a:extLst>
          </p:cNvPr>
          <p:cNvSpPr txBox="1"/>
          <p:nvPr/>
        </p:nvSpPr>
        <p:spPr>
          <a:xfrm>
            <a:off x="2549987" y="256536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  <a:endParaRPr lang="ru-RU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5BFAA8-6BF8-45D5-9944-F65AA076B191}"/>
              </a:ext>
            </a:extLst>
          </p:cNvPr>
          <p:cNvSpPr txBox="1"/>
          <p:nvPr/>
        </p:nvSpPr>
        <p:spPr>
          <a:xfrm>
            <a:off x="4097637" y="1901385"/>
            <a:ext cx="2411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Грузовики </a:t>
            </a:r>
            <a:r>
              <a:rPr lang="en-US" dirty="0"/>
              <a:t>T1, T2, t1, t2</a:t>
            </a:r>
          </a:p>
          <a:p>
            <a:r>
              <a:rPr lang="ru-RU" dirty="0"/>
              <a:t>Погрузчики </a:t>
            </a:r>
            <a:r>
              <a:rPr lang="en-US" dirty="0"/>
              <a:t>L1, L2, l1,l2</a:t>
            </a:r>
            <a:endParaRPr lang="ru-RU" dirty="0"/>
          </a:p>
        </p:txBody>
      </p: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61E57510-F761-436C-8C2D-DF6698F18B5D}"/>
              </a:ext>
            </a:extLst>
          </p:cNvPr>
          <p:cNvGrpSpPr/>
          <p:nvPr/>
        </p:nvGrpSpPr>
        <p:grpSpPr>
          <a:xfrm>
            <a:off x="2992131" y="6040924"/>
            <a:ext cx="2612697" cy="698014"/>
            <a:chOff x="1410550" y="3100318"/>
            <a:chExt cx="2612697" cy="698014"/>
          </a:xfrm>
        </p:grpSpPr>
        <p:cxnSp>
          <p:nvCxnSpPr>
            <p:cNvPr id="48" name="Прямая со стрелкой 47">
              <a:extLst>
                <a:ext uri="{FF2B5EF4-FFF2-40B4-BE49-F238E27FC236}">
                  <a16:creationId xmlns:a16="http://schemas.microsoft.com/office/drawing/2014/main" id="{C26F2162-0E89-40F2-A074-CCD30CC343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0550" y="3284984"/>
              <a:ext cx="615218" cy="0"/>
            </a:xfrm>
            <a:prstGeom prst="straightConnector1">
              <a:avLst/>
            </a:prstGeom>
            <a:ln>
              <a:prstDash val="solid"/>
              <a:tailEnd type="triangl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C4A406E-FB5E-464D-84B6-1AC08D0B3710}"/>
                </a:ext>
              </a:extLst>
            </p:cNvPr>
            <p:cNvSpPr txBox="1"/>
            <p:nvPr/>
          </p:nvSpPr>
          <p:spPr>
            <a:xfrm>
              <a:off x="2073611" y="3100318"/>
              <a:ext cx="1744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/>
                <a:t>Не может ехать</a:t>
              </a:r>
            </a:p>
          </p:txBody>
        </p:sp>
        <p:cxnSp>
          <p:nvCxnSpPr>
            <p:cNvPr id="50" name="Прямая со стрелкой 49">
              <a:extLst>
                <a:ext uri="{FF2B5EF4-FFF2-40B4-BE49-F238E27FC236}">
                  <a16:creationId xmlns:a16="http://schemas.microsoft.com/office/drawing/2014/main" id="{8133AB6F-5527-442A-BF1B-4C29D26BA4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0550" y="3613666"/>
              <a:ext cx="615218" cy="0"/>
            </a:xfrm>
            <a:prstGeom prst="straightConnector1">
              <a:avLst/>
            </a:prstGeom>
            <a:ln>
              <a:prstDash val="dash"/>
              <a:tailEnd type="triangl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3644A23-039D-4D48-B238-0926CE26AC91}"/>
                </a:ext>
              </a:extLst>
            </p:cNvPr>
            <p:cNvSpPr txBox="1"/>
            <p:nvPr/>
          </p:nvSpPr>
          <p:spPr>
            <a:xfrm>
              <a:off x="2073611" y="3429000"/>
              <a:ext cx="19496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/>
                <a:t>Не может грузить</a:t>
              </a:r>
            </a:p>
          </p:txBody>
        </p:sp>
      </p:grp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27D5F82D-2D25-4FF5-A97F-3A1EB9ED465A}"/>
              </a:ext>
            </a:extLst>
          </p:cNvPr>
          <p:cNvGrpSpPr/>
          <p:nvPr/>
        </p:nvGrpSpPr>
        <p:grpSpPr>
          <a:xfrm>
            <a:off x="2114164" y="3602315"/>
            <a:ext cx="945474" cy="2303403"/>
            <a:chOff x="2404939" y="1255926"/>
            <a:chExt cx="945474" cy="2303403"/>
          </a:xfrm>
        </p:grpSpPr>
        <p:sp>
          <p:nvSpPr>
            <p:cNvPr id="53" name="Скругленный прямоугольник 3">
              <a:extLst>
                <a:ext uri="{FF2B5EF4-FFF2-40B4-BE49-F238E27FC236}">
                  <a16:creationId xmlns:a16="http://schemas.microsoft.com/office/drawing/2014/main" id="{78A9DD66-C1A0-4F45-9C3E-8FC55AA7C77C}"/>
                </a:ext>
              </a:extLst>
            </p:cNvPr>
            <p:cNvSpPr/>
            <p:nvPr/>
          </p:nvSpPr>
          <p:spPr>
            <a:xfrm>
              <a:off x="2404939" y="1255926"/>
              <a:ext cx="945474" cy="23034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62156E8-A509-4267-B20E-E3074B3ED159}"/>
                </a:ext>
              </a:extLst>
            </p:cNvPr>
            <p:cNvSpPr txBox="1"/>
            <p:nvPr/>
          </p:nvSpPr>
          <p:spPr>
            <a:xfrm>
              <a:off x="2447794" y="1255927"/>
              <a:ext cx="902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Дороги</a:t>
              </a: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id="{58D896D1-6D5A-4B10-A734-AB78E8FBCC0D}"/>
                </a:ext>
              </a:extLst>
            </p:cNvPr>
            <p:cNvSpPr/>
            <p:nvPr/>
          </p:nvSpPr>
          <p:spPr>
            <a:xfrm>
              <a:off x="2703297" y="1598161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R1</a:t>
              </a:r>
              <a:endParaRPr lang="ru-RU" sz="1600" b="1" dirty="0"/>
            </a:p>
          </p:txBody>
        </p:sp>
        <p:sp>
          <p:nvSpPr>
            <p:cNvPr id="86" name="Овал 85">
              <a:extLst>
                <a:ext uri="{FF2B5EF4-FFF2-40B4-BE49-F238E27FC236}">
                  <a16:creationId xmlns:a16="http://schemas.microsoft.com/office/drawing/2014/main" id="{67A5877F-0E1A-4564-A9B7-7EE99B4BA18C}"/>
                </a:ext>
              </a:extLst>
            </p:cNvPr>
            <p:cNvSpPr/>
            <p:nvPr/>
          </p:nvSpPr>
          <p:spPr>
            <a:xfrm>
              <a:off x="2703297" y="208845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R2</a:t>
              </a:r>
              <a:endParaRPr lang="ru-RU" sz="1600" b="1" dirty="0"/>
            </a:p>
          </p:txBody>
        </p:sp>
        <p:sp>
          <p:nvSpPr>
            <p:cNvPr id="87" name="Овал 86">
              <a:extLst>
                <a:ext uri="{FF2B5EF4-FFF2-40B4-BE49-F238E27FC236}">
                  <a16:creationId xmlns:a16="http://schemas.microsoft.com/office/drawing/2014/main" id="{2CCE8713-F782-417E-8A71-9345EFC04943}"/>
                </a:ext>
              </a:extLst>
            </p:cNvPr>
            <p:cNvSpPr/>
            <p:nvPr/>
          </p:nvSpPr>
          <p:spPr>
            <a:xfrm>
              <a:off x="2703297" y="2578751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R3</a:t>
              </a:r>
              <a:endParaRPr lang="ru-RU" sz="1600" b="1" dirty="0"/>
            </a:p>
          </p:txBody>
        </p:sp>
        <p:sp>
          <p:nvSpPr>
            <p:cNvPr id="88" name="Овал 87">
              <a:extLst>
                <a:ext uri="{FF2B5EF4-FFF2-40B4-BE49-F238E27FC236}">
                  <a16:creationId xmlns:a16="http://schemas.microsoft.com/office/drawing/2014/main" id="{8B5209D9-07CB-484A-BCA8-FA988C73A2FA}"/>
                </a:ext>
              </a:extLst>
            </p:cNvPr>
            <p:cNvSpPr/>
            <p:nvPr/>
          </p:nvSpPr>
          <p:spPr>
            <a:xfrm>
              <a:off x="2703297" y="3069045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r1</a:t>
              </a:r>
              <a:endParaRPr lang="ru-RU" sz="1600" b="1" dirty="0"/>
            </a:p>
          </p:txBody>
        </p:sp>
      </p:grpSp>
      <p:grpSp>
        <p:nvGrpSpPr>
          <p:cNvPr id="89" name="Группа 88">
            <a:extLst>
              <a:ext uri="{FF2B5EF4-FFF2-40B4-BE49-F238E27FC236}">
                <a16:creationId xmlns:a16="http://schemas.microsoft.com/office/drawing/2014/main" id="{9FAD9257-943C-4BBF-A344-19CEC8C722D1}"/>
              </a:ext>
            </a:extLst>
          </p:cNvPr>
          <p:cNvGrpSpPr/>
          <p:nvPr/>
        </p:nvGrpSpPr>
        <p:grpSpPr>
          <a:xfrm>
            <a:off x="3708479" y="3604496"/>
            <a:ext cx="1180003" cy="2303401"/>
            <a:chOff x="3999254" y="1258107"/>
            <a:chExt cx="1180003" cy="2303401"/>
          </a:xfrm>
        </p:grpSpPr>
        <p:sp>
          <p:nvSpPr>
            <p:cNvPr id="90" name="Скругленный прямоугольник 11">
              <a:extLst>
                <a:ext uri="{FF2B5EF4-FFF2-40B4-BE49-F238E27FC236}">
                  <a16:creationId xmlns:a16="http://schemas.microsoft.com/office/drawing/2014/main" id="{4EB8D212-65BC-4419-8B0E-39F3232646C7}"/>
                </a:ext>
              </a:extLst>
            </p:cNvPr>
            <p:cNvSpPr/>
            <p:nvPr/>
          </p:nvSpPr>
          <p:spPr>
            <a:xfrm>
              <a:off x="4023685" y="1258107"/>
              <a:ext cx="1131143" cy="230340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B42F837F-3DA2-4663-9670-4C694F4AE015}"/>
                </a:ext>
              </a:extLst>
            </p:cNvPr>
            <p:cNvSpPr txBox="1"/>
            <p:nvPr/>
          </p:nvSpPr>
          <p:spPr>
            <a:xfrm>
              <a:off x="3999254" y="1259397"/>
              <a:ext cx="1180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Грузовики</a:t>
              </a:r>
            </a:p>
          </p:txBody>
        </p:sp>
        <p:sp>
          <p:nvSpPr>
            <p:cNvPr id="92" name="Овал 91">
              <a:extLst>
                <a:ext uri="{FF2B5EF4-FFF2-40B4-BE49-F238E27FC236}">
                  <a16:creationId xmlns:a16="http://schemas.microsoft.com/office/drawing/2014/main" id="{7DB0F344-6BF2-49BE-AF31-D623E41CF3ED}"/>
                </a:ext>
              </a:extLst>
            </p:cNvPr>
            <p:cNvSpPr/>
            <p:nvPr/>
          </p:nvSpPr>
          <p:spPr>
            <a:xfrm>
              <a:off x="4392000" y="1615361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T1</a:t>
              </a:r>
              <a:endParaRPr lang="ru-RU" sz="1600" b="1" dirty="0"/>
            </a:p>
          </p:txBody>
        </p:sp>
        <p:sp>
          <p:nvSpPr>
            <p:cNvPr id="93" name="Овал 92">
              <a:extLst>
                <a:ext uri="{FF2B5EF4-FFF2-40B4-BE49-F238E27FC236}">
                  <a16:creationId xmlns:a16="http://schemas.microsoft.com/office/drawing/2014/main" id="{D1DB839F-0BC8-4D5A-9038-9916057607EB}"/>
                </a:ext>
              </a:extLst>
            </p:cNvPr>
            <p:cNvSpPr/>
            <p:nvPr/>
          </p:nvSpPr>
          <p:spPr>
            <a:xfrm>
              <a:off x="4392000" y="210565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T2</a:t>
              </a:r>
              <a:endParaRPr lang="ru-RU" sz="1600" b="1" dirty="0"/>
            </a:p>
          </p:txBody>
        </p:sp>
        <p:sp>
          <p:nvSpPr>
            <p:cNvPr id="94" name="Овал 93">
              <a:extLst>
                <a:ext uri="{FF2B5EF4-FFF2-40B4-BE49-F238E27FC236}">
                  <a16:creationId xmlns:a16="http://schemas.microsoft.com/office/drawing/2014/main" id="{ABDEF9F5-7CE8-4182-A4C5-916A7BE32670}"/>
                </a:ext>
              </a:extLst>
            </p:cNvPr>
            <p:cNvSpPr/>
            <p:nvPr/>
          </p:nvSpPr>
          <p:spPr>
            <a:xfrm>
              <a:off x="4392000" y="2595951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t1</a:t>
              </a:r>
              <a:endParaRPr lang="ru-RU" sz="1600" b="1" dirty="0"/>
            </a:p>
          </p:txBody>
        </p:sp>
        <p:sp>
          <p:nvSpPr>
            <p:cNvPr id="95" name="Овал 94">
              <a:extLst>
                <a:ext uri="{FF2B5EF4-FFF2-40B4-BE49-F238E27FC236}">
                  <a16:creationId xmlns:a16="http://schemas.microsoft.com/office/drawing/2014/main" id="{103E6916-6812-4DE6-9EDD-AB6EBF6FC81A}"/>
                </a:ext>
              </a:extLst>
            </p:cNvPr>
            <p:cNvSpPr/>
            <p:nvPr/>
          </p:nvSpPr>
          <p:spPr>
            <a:xfrm>
              <a:off x="4392000" y="3086245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t2</a:t>
              </a:r>
              <a:endParaRPr lang="ru-RU" sz="1600" b="1" dirty="0"/>
            </a:p>
          </p:txBody>
        </p:sp>
      </p:grpSp>
      <p:grpSp>
        <p:nvGrpSpPr>
          <p:cNvPr id="96" name="Группа 95">
            <a:extLst>
              <a:ext uri="{FF2B5EF4-FFF2-40B4-BE49-F238E27FC236}">
                <a16:creationId xmlns:a16="http://schemas.microsoft.com/office/drawing/2014/main" id="{249257FD-72D8-4B65-8F2F-B84EBF177E34}"/>
              </a:ext>
            </a:extLst>
          </p:cNvPr>
          <p:cNvGrpSpPr/>
          <p:nvPr/>
        </p:nvGrpSpPr>
        <p:grpSpPr>
          <a:xfrm>
            <a:off x="5410252" y="3615566"/>
            <a:ext cx="1319528" cy="2303401"/>
            <a:chOff x="5701027" y="1269177"/>
            <a:chExt cx="1319528" cy="2303401"/>
          </a:xfrm>
        </p:grpSpPr>
        <p:sp>
          <p:nvSpPr>
            <p:cNvPr id="97" name="Скругленный прямоугольник 11">
              <a:extLst>
                <a:ext uri="{FF2B5EF4-FFF2-40B4-BE49-F238E27FC236}">
                  <a16:creationId xmlns:a16="http://schemas.microsoft.com/office/drawing/2014/main" id="{79EF3AF8-CE09-4223-B06F-E59390DCB586}"/>
                </a:ext>
              </a:extLst>
            </p:cNvPr>
            <p:cNvSpPr/>
            <p:nvPr/>
          </p:nvSpPr>
          <p:spPr>
            <a:xfrm>
              <a:off x="5776183" y="1269177"/>
              <a:ext cx="1180004" cy="230340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A238051D-D52E-4696-BA79-D12A13B4484D}"/>
                </a:ext>
              </a:extLst>
            </p:cNvPr>
            <p:cNvSpPr txBox="1"/>
            <p:nvPr/>
          </p:nvSpPr>
          <p:spPr>
            <a:xfrm>
              <a:off x="5701027" y="1269178"/>
              <a:ext cx="1319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Погрузчики</a:t>
              </a:r>
            </a:p>
          </p:txBody>
        </p:sp>
        <p:sp>
          <p:nvSpPr>
            <p:cNvPr id="99" name="Овал 98">
              <a:extLst>
                <a:ext uri="{FF2B5EF4-FFF2-40B4-BE49-F238E27FC236}">
                  <a16:creationId xmlns:a16="http://schemas.microsoft.com/office/drawing/2014/main" id="{1240F210-EE80-479E-AB18-2D7D11095F40}"/>
                </a:ext>
              </a:extLst>
            </p:cNvPr>
            <p:cNvSpPr/>
            <p:nvPr/>
          </p:nvSpPr>
          <p:spPr>
            <a:xfrm>
              <a:off x="6174413" y="1621989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L1</a:t>
              </a:r>
              <a:endParaRPr lang="ru-RU" sz="1600" b="1" dirty="0"/>
            </a:p>
          </p:txBody>
        </p:sp>
        <p:sp>
          <p:nvSpPr>
            <p:cNvPr id="100" name="Овал 99">
              <a:extLst>
                <a:ext uri="{FF2B5EF4-FFF2-40B4-BE49-F238E27FC236}">
                  <a16:creationId xmlns:a16="http://schemas.microsoft.com/office/drawing/2014/main" id="{57D5F20B-10D1-4B21-BE6A-C78DE89576A9}"/>
                </a:ext>
              </a:extLst>
            </p:cNvPr>
            <p:cNvSpPr/>
            <p:nvPr/>
          </p:nvSpPr>
          <p:spPr>
            <a:xfrm>
              <a:off x="6174413" y="211228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L2</a:t>
              </a:r>
              <a:endParaRPr lang="ru-RU" sz="1600" b="1" dirty="0"/>
            </a:p>
          </p:txBody>
        </p:sp>
        <p:sp>
          <p:nvSpPr>
            <p:cNvPr id="101" name="Овал 100">
              <a:extLst>
                <a:ext uri="{FF2B5EF4-FFF2-40B4-BE49-F238E27FC236}">
                  <a16:creationId xmlns:a16="http://schemas.microsoft.com/office/drawing/2014/main" id="{8401E3BD-8BF2-4E73-8F4C-9C82E057850B}"/>
                </a:ext>
              </a:extLst>
            </p:cNvPr>
            <p:cNvSpPr/>
            <p:nvPr/>
          </p:nvSpPr>
          <p:spPr>
            <a:xfrm>
              <a:off x="6174413" y="2602579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l1</a:t>
              </a:r>
              <a:endParaRPr lang="ru-RU" sz="1600" b="1" dirty="0"/>
            </a:p>
          </p:txBody>
        </p:sp>
        <p:sp>
          <p:nvSpPr>
            <p:cNvPr id="102" name="Овал 101">
              <a:extLst>
                <a:ext uri="{FF2B5EF4-FFF2-40B4-BE49-F238E27FC236}">
                  <a16:creationId xmlns:a16="http://schemas.microsoft.com/office/drawing/2014/main" id="{68DF9CFB-5B40-4E17-AA4B-6FC26954A05D}"/>
                </a:ext>
              </a:extLst>
            </p:cNvPr>
            <p:cNvSpPr/>
            <p:nvPr/>
          </p:nvSpPr>
          <p:spPr>
            <a:xfrm>
              <a:off x="6174413" y="3092873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l2</a:t>
              </a:r>
              <a:endParaRPr lang="ru-RU" sz="1600" b="1" dirty="0"/>
            </a:p>
          </p:txBody>
        </p:sp>
      </p:grpSp>
      <p:cxnSp>
        <p:nvCxnSpPr>
          <p:cNvPr id="103" name="Прямая со стрелкой 102">
            <a:extLst>
              <a:ext uri="{FF2B5EF4-FFF2-40B4-BE49-F238E27FC236}">
                <a16:creationId xmlns:a16="http://schemas.microsoft.com/office/drawing/2014/main" id="{9A1ABD89-C307-4C7F-B470-02C39960A386}"/>
              </a:ext>
            </a:extLst>
          </p:cNvPr>
          <p:cNvCxnSpPr>
            <a:cxnSpLocks/>
            <a:stCxn id="92" idx="2"/>
            <a:endCxn id="88" idx="7"/>
          </p:cNvCxnSpPr>
          <p:nvPr/>
        </p:nvCxnSpPr>
        <p:spPr>
          <a:xfrm flipH="1">
            <a:off x="2719801" y="4141750"/>
            <a:ext cx="1381424" cy="1326405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4" name="Прямая со стрелкой 103">
            <a:extLst>
              <a:ext uri="{FF2B5EF4-FFF2-40B4-BE49-F238E27FC236}">
                <a16:creationId xmlns:a16="http://schemas.microsoft.com/office/drawing/2014/main" id="{36D4281E-5BFF-4707-89AC-2091F3DAA9D4}"/>
              </a:ext>
            </a:extLst>
          </p:cNvPr>
          <p:cNvCxnSpPr>
            <a:cxnSpLocks/>
            <a:stCxn id="93" idx="2"/>
            <a:endCxn id="88" idx="6"/>
          </p:cNvCxnSpPr>
          <p:nvPr/>
        </p:nvCxnSpPr>
        <p:spPr>
          <a:xfrm flipH="1">
            <a:off x="2772522" y="4632045"/>
            <a:ext cx="1328703" cy="963389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5" name="Прямая со стрелкой 104">
            <a:extLst>
              <a:ext uri="{FF2B5EF4-FFF2-40B4-BE49-F238E27FC236}">
                <a16:creationId xmlns:a16="http://schemas.microsoft.com/office/drawing/2014/main" id="{197E8004-D13B-40CB-85BB-686C4ED9C40D}"/>
              </a:ext>
            </a:extLst>
          </p:cNvPr>
          <p:cNvCxnSpPr>
            <a:cxnSpLocks/>
            <a:stCxn id="99" idx="2"/>
            <a:endCxn id="94" idx="7"/>
          </p:cNvCxnSpPr>
          <p:nvPr/>
        </p:nvCxnSpPr>
        <p:spPr>
          <a:xfrm flipH="1">
            <a:off x="4408504" y="4148378"/>
            <a:ext cx="1475134" cy="846683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6" name="Прямая со стрелкой 105">
            <a:extLst>
              <a:ext uri="{FF2B5EF4-FFF2-40B4-BE49-F238E27FC236}">
                <a16:creationId xmlns:a16="http://schemas.microsoft.com/office/drawing/2014/main" id="{570750F3-5338-4180-9DE6-ABE101A3C071}"/>
              </a:ext>
            </a:extLst>
          </p:cNvPr>
          <p:cNvCxnSpPr>
            <a:cxnSpLocks/>
            <a:stCxn id="99" idx="2"/>
            <a:endCxn id="95" idx="7"/>
          </p:cNvCxnSpPr>
          <p:nvPr/>
        </p:nvCxnSpPr>
        <p:spPr>
          <a:xfrm flipH="1">
            <a:off x="4408504" y="4148378"/>
            <a:ext cx="1475134" cy="1336977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7" name="Прямая со стрелкой 106">
            <a:extLst>
              <a:ext uri="{FF2B5EF4-FFF2-40B4-BE49-F238E27FC236}">
                <a16:creationId xmlns:a16="http://schemas.microsoft.com/office/drawing/2014/main" id="{FE984070-6826-4913-9B36-0F64A5C8BE44}"/>
              </a:ext>
            </a:extLst>
          </p:cNvPr>
          <p:cNvCxnSpPr>
            <a:cxnSpLocks/>
            <a:stCxn id="100" idx="2"/>
            <a:endCxn id="94" idx="6"/>
          </p:cNvCxnSpPr>
          <p:nvPr/>
        </p:nvCxnSpPr>
        <p:spPr>
          <a:xfrm flipH="1">
            <a:off x="4461225" y="4638673"/>
            <a:ext cx="1422413" cy="483667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8" name="Прямая со стрелкой 107">
            <a:extLst>
              <a:ext uri="{FF2B5EF4-FFF2-40B4-BE49-F238E27FC236}">
                <a16:creationId xmlns:a16="http://schemas.microsoft.com/office/drawing/2014/main" id="{EA7A226E-EC3B-47BD-8AF2-5ED5F02ECA97}"/>
              </a:ext>
            </a:extLst>
          </p:cNvPr>
          <p:cNvCxnSpPr>
            <a:cxnSpLocks/>
            <a:stCxn id="100" idx="2"/>
            <a:endCxn id="95" idx="6"/>
          </p:cNvCxnSpPr>
          <p:nvPr/>
        </p:nvCxnSpPr>
        <p:spPr>
          <a:xfrm flipH="1">
            <a:off x="4461225" y="4638673"/>
            <a:ext cx="1422413" cy="973961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810153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409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Пример</a:t>
            </a:r>
          </a:p>
        </p:txBody>
      </p:sp>
      <p:sp>
        <p:nvSpPr>
          <p:cNvPr id="85" name="Объект 2">
            <a:extLst>
              <a:ext uri="{FF2B5EF4-FFF2-40B4-BE49-F238E27FC236}">
                <a16:creationId xmlns:a16="http://schemas.microsoft.com/office/drawing/2014/main" id="{E585A223-2C1D-46CC-B727-C8AE6128281A}"/>
              </a:ext>
            </a:extLst>
          </p:cNvPr>
          <p:cNvSpPr txBox="1">
            <a:spLocks/>
          </p:cNvSpPr>
          <p:nvPr/>
        </p:nvSpPr>
        <p:spPr>
          <a:xfrm>
            <a:off x="3059832" y="2204864"/>
            <a:ext cx="3323673" cy="470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dirty="0">
                <a:cs typeface="Times New Roman" panose="02020603050405020304" pitchFamily="18" charset="0"/>
              </a:rPr>
              <a:t>Прикладной контекст</a:t>
            </a:r>
          </a:p>
        </p:txBody>
      </p: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7DC7325B-8B04-41A0-A126-9F26724DD4C8}"/>
              </a:ext>
            </a:extLst>
          </p:cNvPr>
          <p:cNvCxnSpPr>
            <a:cxnSpLocks/>
          </p:cNvCxnSpPr>
          <p:nvPr/>
        </p:nvCxnSpPr>
        <p:spPr>
          <a:xfrm flipH="1">
            <a:off x="2186031" y="5423078"/>
            <a:ext cx="615218" cy="0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DD4AB38-D86A-404C-B789-60D481EA2500}"/>
              </a:ext>
            </a:extLst>
          </p:cNvPr>
          <p:cNvSpPr txBox="1"/>
          <p:nvPr/>
        </p:nvSpPr>
        <p:spPr>
          <a:xfrm>
            <a:off x="2850381" y="5238412"/>
            <a:ext cx="407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 может ехать (уточненные правила)</a:t>
            </a:r>
          </a:p>
        </p:txBody>
      </p: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3B2D9FD8-4D00-4A5B-9AD8-E729E0F51646}"/>
              </a:ext>
            </a:extLst>
          </p:cNvPr>
          <p:cNvCxnSpPr>
            <a:cxnSpLocks/>
          </p:cNvCxnSpPr>
          <p:nvPr/>
        </p:nvCxnSpPr>
        <p:spPr>
          <a:xfrm flipH="1">
            <a:off x="2185649" y="6170535"/>
            <a:ext cx="615218" cy="0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09149C41-C973-4529-9EE1-097E991C49C1}"/>
              </a:ext>
            </a:extLst>
          </p:cNvPr>
          <p:cNvSpPr txBox="1"/>
          <p:nvPr/>
        </p:nvSpPr>
        <p:spPr>
          <a:xfrm>
            <a:off x="2850381" y="5967477"/>
            <a:ext cx="428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 может грузить (уточненные правила)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B50044F8-E3B3-49BC-AC68-B2E301449E4B}"/>
              </a:ext>
            </a:extLst>
          </p:cNvPr>
          <p:cNvGrpSpPr/>
          <p:nvPr/>
        </p:nvGrpSpPr>
        <p:grpSpPr>
          <a:xfrm>
            <a:off x="2374608" y="2807425"/>
            <a:ext cx="945474" cy="2303403"/>
            <a:chOff x="2404939" y="1255926"/>
            <a:chExt cx="945474" cy="2303403"/>
          </a:xfrm>
        </p:grpSpPr>
        <p:sp>
          <p:nvSpPr>
            <p:cNvPr id="61" name="Скругленный прямоугольник 3">
              <a:extLst>
                <a:ext uri="{FF2B5EF4-FFF2-40B4-BE49-F238E27FC236}">
                  <a16:creationId xmlns:a16="http://schemas.microsoft.com/office/drawing/2014/main" id="{A18BD9FC-74C8-4596-8479-55343E77C22D}"/>
                </a:ext>
              </a:extLst>
            </p:cNvPr>
            <p:cNvSpPr/>
            <p:nvPr/>
          </p:nvSpPr>
          <p:spPr>
            <a:xfrm>
              <a:off x="2404939" y="1255926"/>
              <a:ext cx="945474" cy="230340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0779E36-71B7-4DD6-BE12-C8181522F324}"/>
                </a:ext>
              </a:extLst>
            </p:cNvPr>
            <p:cNvSpPr txBox="1"/>
            <p:nvPr/>
          </p:nvSpPr>
          <p:spPr>
            <a:xfrm>
              <a:off x="2447794" y="1255927"/>
              <a:ext cx="902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Дороги</a:t>
              </a: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3DE6D906-910D-408C-8EEF-7C38027BB375}"/>
                </a:ext>
              </a:extLst>
            </p:cNvPr>
            <p:cNvSpPr/>
            <p:nvPr/>
          </p:nvSpPr>
          <p:spPr>
            <a:xfrm>
              <a:off x="2703297" y="1598161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R1</a:t>
              </a:r>
              <a:endParaRPr lang="ru-RU" sz="1600" b="1" dirty="0"/>
            </a:p>
          </p:txBody>
        </p: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id="{1538F677-758C-4291-A9DB-31B50F15644B}"/>
                </a:ext>
              </a:extLst>
            </p:cNvPr>
            <p:cNvSpPr/>
            <p:nvPr/>
          </p:nvSpPr>
          <p:spPr>
            <a:xfrm>
              <a:off x="2703297" y="208845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R2</a:t>
              </a:r>
              <a:endParaRPr lang="ru-RU" sz="1600" b="1" dirty="0"/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id="{CD575242-E674-416F-AD8F-805366B3AB08}"/>
                </a:ext>
              </a:extLst>
            </p:cNvPr>
            <p:cNvSpPr/>
            <p:nvPr/>
          </p:nvSpPr>
          <p:spPr>
            <a:xfrm>
              <a:off x="2703297" y="2578751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R3</a:t>
              </a:r>
              <a:endParaRPr lang="ru-RU" sz="1600" b="1" dirty="0"/>
            </a:p>
          </p:txBody>
        </p:sp>
        <p:sp>
          <p:nvSpPr>
            <p:cNvPr id="66" name="Овал 65">
              <a:extLst>
                <a:ext uri="{FF2B5EF4-FFF2-40B4-BE49-F238E27FC236}">
                  <a16:creationId xmlns:a16="http://schemas.microsoft.com/office/drawing/2014/main" id="{9F33FDC3-5F48-4659-8C11-6F0757A02C78}"/>
                </a:ext>
              </a:extLst>
            </p:cNvPr>
            <p:cNvSpPr/>
            <p:nvPr/>
          </p:nvSpPr>
          <p:spPr>
            <a:xfrm>
              <a:off x="2703297" y="3069045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r1</a:t>
              </a:r>
              <a:endParaRPr lang="ru-RU" sz="1600" b="1" dirty="0"/>
            </a:p>
          </p:txBody>
        </p: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F391F9AF-0682-4791-A336-3B33393724C2}"/>
              </a:ext>
            </a:extLst>
          </p:cNvPr>
          <p:cNvGrpSpPr/>
          <p:nvPr/>
        </p:nvGrpSpPr>
        <p:grpSpPr>
          <a:xfrm>
            <a:off x="3968923" y="2809606"/>
            <a:ext cx="1180003" cy="2303401"/>
            <a:chOff x="3999254" y="1258107"/>
            <a:chExt cx="1180003" cy="2303401"/>
          </a:xfrm>
        </p:grpSpPr>
        <p:sp>
          <p:nvSpPr>
            <p:cNvPr id="68" name="Скругленный прямоугольник 11">
              <a:extLst>
                <a:ext uri="{FF2B5EF4-FFF2-40B4-BE49-F238E27FC236}">
                  <a16:creationId xmlns:a16="http://schemas.microsoft.com/office/drawing/2014/main" id="{06CC1D88-BFB9-4A09-B7F1-6D717DC140C8}"/>
                </a:ext>
              </a:extLst>
            </p:cNvPr>
            <p:cNvSpPr/>
            <p:nvPr/>
          </p:nvSpPr>
          <p:spPr>
            <a:xfrm>
              <a:off x="4023685" y="1258107"/>
              <a:ext cx="1131143" cy="230340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CBC7108-5D74-430A-AB5E-1F425FBF537A}"/>
                </a:ext>
              </a:extLst>
            </p:cNvPr>
            <p:cNvSpPr txBox="1"/>
            <p:nvPr/>
          </p:nvSpPr>
          <p:spPr>
            <a:xfrm>
              <a:off x="3999254" y="1259397"/>
              <a:ext cx="1180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Грузовики</a:t>
              </a:r>
            </a:p>
          </p:txBody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id="{B3B5259E-84F6-4229-A1FE-BD0EF91E97AE}"/>
                </a:ext>
              </a:extLst>
            </p:cNvPr>
            <p:cNvSpPr/>
            <p:nvPr/>
          </p:nvSpPr>
          <p:spPr>
            <a:xfrm>
              <a:off x="4392000" y="1615361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T1</a:t>
              </a:r>
              <a:endParaRPr lang="ru-RU" sz="1600" b="1" dirty="0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B71508A2-529C-4CF8-8199-2BEB9B6E3448}"/>
                </a:ext>
              </a:extLst>
            </p:cNvPr>
            <p:cNvSpPr/>
            <p:nvPr/>
          </p:nvSpPr>
          <p:spPr>
            <a:xfrm>
              <a:off x="4392000" y="2105656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T2</a:t>
              </a:r>
              <a:endParaRPr lang="ru-RU" sz="1600" b="1" dirty="0"/>
            </a:p>
          </p:txBody>
        </p:sp>
        <p:sp>
          <p:nvSpPr>
            <p:cNvPr id="72" name="Овал 71">
              <a:extLst>
                <a:ext uri="{FF2B5EF4-FFF2-40B4-BE49-F238E27FC236}">
                  <a16:creationId xmlns:a16="http://schemas.microsoft.com/office/drawing/2014/main" id="{B44192D7-C5ED-4E1A-B286-3957A4266BCD}"/>
                </a:ext>
              </a:extLst>
            </p:cNvPr>
            <p:cNvSpPr/>
            <p:nvPr/>
          </p:nvSpPr>
          <p:spPr>
            <a:xfrm>
              <a:off x="4392000" y="2595951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t1</a:t>
              </a:r>
              <a:endParaRPr lang="ru-RU" sz="1600" b="1" dirty="0"/>
            </a:p>
          </p:txBody>
        </p:sp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id="{5DEE1EC1-F660-4714-ACC2-620A33B9D41B}"/>
                </a:ext>
              </a:extLst>
            </p:cNvPr>
            <p:cNvSpPr/>
            <p:nvPr/>
          </p:nvSpPr>
          <p:spPr>
            <a:xfrm>
              <a:off x="4392000" y="3086245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t2</a:t>
              </a:r>
              <a:endParaRPr lang="ru-RU" sz="1600" b="1" dirty="0"/>
            </a:p>
          </p:txBody>
        </p:sp>
      </p:grpSp>
      <p:grpSp>
        <p:nvGrpSpPr>
          <p:cNvPr id="74" name="Группа 73">
            <a:extLst>
              <a:ext uri="{FF2B5EF4-FFF2-40B4-BE49-F238E27FC236}">
                <a16:creationId xmlns:a16="http://schemas.microsoft.com/office/drawing/2014/main" id="{D4310A03-9D4B-47AF-9387-480EE9B3D701}"/>
              </a:ext>
            </a:extLst>
          </p:cNvPr>
          <p:cNvGrpSpPr/>
          <p:nvPr/>
        </p:nvGrpSpPr>
        <p:grpSpPr>
          <a:xfrm>
            <a:off x="5670696" y="2820676"/>
            <a:ext cx="1319528" cy="2303401"/>
            <a:chOff x="5701027" y="1269177"/>
            <a:chExt cx="1319528" cy="2303401"/>
          </a:xfrm>
        </p:grpSpPr>
        <p:sp>
          <p:nvSpPr>
            <p:cNvPr id="75" name="Скругленный прямоугольник 11">
              <a:extLst>
                <a:ext uri="{FF2B5EF4-FFF2-40B4-BE49-F238E27FC236}">
                  <a16:creationId xmlns:a16="http://schemas.microsoft.com/office/drawing/2014/main" id="{17DCDEAF-0DB9-4C10-8148-9242C9DA127C}"/>
                </a:ext>
              </a:extLst>
            </p:cNvPr>
            <p:cNvSpPr/>
            <p:nvPr/>
          </p:nvSpPr>
          <p:spPr>
            <a:xfrm>
              <a:off x="5776183" y="1269177"/>
              <a:ext cx="1180004" cy="230340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2C6CFC9-B372-4E8D-A54C-F844B29245D7}"/>
                </a:ext>
              </a:extLst>
            </p:cNvPr>
            <p:cNvSpPr txBox="1"/>
            <p:nvPr/>
          </p:nvSpPr>
          <p:spPr>
            <a:xfrm>
              <a:off x="5701027" y="1269178"/>
              <a:ext cx="1319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Погрузчики</a:t>
              </a: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F5D20962-FADE-458A-815C-D6B9D6BE81C7}"/>
                </a:ext>
              </a:extLst>
            </p:cNvPr>
            <p:cNvSpPr/>
            <p:nvPr/>
          </p:nvSpPr>
          <p:spPr>
            <a:xfrm>
              <a:off x="6174413" y="1621989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L1</a:t>
              </a:r>
              <a:endParaRPr lang="ru-RU" sz="1600" b="1" dirty="0"/>
            </a:p>
          </p:txBody>
        </p:sp>
        <p:sp>
          <p:nvSpPr>
            <p:cNvPr id="78" name="Овал 77">
              <a:extLst>
                <a:ext uri="{FF2B5EF4-FFF2-40B4-BE49-F238E27FC236}">
                  <a16:creationId xmlns:a16="http://schemas.microsoft.com/office/drawing/2014/main" id="{1F431278-3A59-4513-9190-5C74D94474D2}"/>
                </a:ext>
              </a:extLst>
            </p:cNvPr>
            <p:cNvSpPr/>
            <p:nvPr/>
          </p:nvSpPr>
          <p:spPr>
            <a:xfrm>
              <a:off x="6174413" y="2112284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L2</a:t>
              </a:r>
              <a:endParaRPr lang="ru-RU" sz="1600" b="1" dirty="0"/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id="{75B4D519-865E-4057-BC0B-F0F8840720F1}"/>
                </a:ext>
              </a:extLst>
            </p:cNvPr>
            <p:cNvSpPr/>
            <p:nvPr/>
          </p:nvSpPr>
          <p:spPr>
            <a:xfrm>
              <a:off x="6174413" y="2602579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l1</a:t>
              </a:r>
              <a:endParaRPr lang="ru-RU" sz="1600" b="1" dirty="0"/>
            </a:p>
          </p:txBody>
        </p:sp>
        <p:sp>
          <p:nvSpPr>
            <p:cNvPr id="80" name="Овал 79">
              <a:extLst>
                <a:ext uri="{FF2B5EF4-FFF2-40B4-BE49-F238E27FC236}">
                  <a16:creationId xmlns:a16="http://schemas.microsoft.com/office/drawing/2014/main" id="{0763BAEA-2BF7-41F8-A1E7-920E0C99F901}"/>
                </a:ext>
              </a:extLst>
            </p:cNvPr>
            <p:cNvSpPr/>
            <p:nvPr/>
          </p:nvSpPr>
          <p:spPr>
            <a:xfrm>
              <a:off x="6174413" y="3092873"/>
              <a:ext cx="360000" cy="360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b="1" dirty="0"/>
                <a:t>l2</a:t>
              </a:r>
              <a:endParaRPr lang="ru-RU" sz="1600" b="1" dirty="0"/>
            </a:p>
          </p:txBody>
        </p:sp>
      </p:grp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842B2A4B-5F32-4B02-8E0A-E51D0A41A2E9}"/>
              </a:ext>
            </a:extLst>
          </p:cNvPr>
          <p:cNvCxnSpPr>
            <a:cxnSpLocks/>
            <a:stCxn id="70" idx="2"/>
            <a:endCxn id="66" idx="7"/>
          </p:cNvCxnSpPr>
          <p:nvPr/>
        </p:nvCxnSpPr>
        <p:spPr>
          <a:xfrm flipH="1">
            <a:off x="2980245" y="3346860"/>
            <a:ext cx="1381424" cy="1326405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2" name="Прямая со стрелкой 81">
            <a:extLst>
              <a:ext uri="{FF2B5EF4-FFF2-40B4-BE49-F238E27FC236}">
                <a16:creationId xmlns:a16="http://schemas.microsoft.com/office/drawing/2014/main" id="{AF63CBF2-F16C-4BB6-94FB-E92C49A12260}"/>
              </a:ext>
            </a:extLst>
          </p:cNvPr>
          <p:cNvCxnSpPr>
            <a:cxnSpLocks/>
            <a:stCxn id="71" idx="2"/>
            <a:endCxn id="66" idx="6"/>
          </p:cNvCxnSpPr>
          <p:nvPr/>
        </p:nvCxnSpPr>
        <p:spPr>
          <a:xfrm flipH="1">
            <a:off x="3032966" y="3837155"/>
            <a:ext cx="1328703" cy="963389"/>
          </a:xfrm>
          <a:prstGeom prst="straightConnector1">
            <a:avLst/>
          </a:prstGeom>
          <a:ln>
            <a:prstDash val="solid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7A1C82B9-ADC9-4562-8B25-18D4546B2E99}"/>
              </a:ext>
            </a:extLst>
          </p:cNvPr>
          <p:cNvCxnSpPr>
            <a:cxnSpLocks/>
            <a:stCxn id="77" idx="2"/>
            <a:endCxn id="72" idx="7"/>
          </p:cNvCxnSpPr>
          <p:nvPr/>
        </p:nvCxnSpPr>
        <p:spPr>
          <a:xfrm flipH="1">
            <a:off x="4668948" y="3353488"/>
            <a:ext cx="1475134" cy="846683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4" name="Прямая со стрелкой 83">
            <a:extLst>
              <a:ext uri="{FF2B5EF4-FFF2-40B4-BE49-F238E27FC236}">
                <a16:creationId xmlns:a16="http://schemas.microsoft.com/office/drawing/2014/main" id="{1C9D5805-81BC-4B92-AAD0-EFC11AE40489}"/>
              </a:ext>
            </a:extLst>
          </p:cNvPr>
          <p:cNvCxnSpPr>
            <a:cxnSpLocks/>
            <a:stCxn id="77" idx="2"/>
            <a:endCxn id="73" idx="7"/>
          </p:cNvCxnSpPr>
          <p:nvPr/>
        </p:nvCxnSpPr>
        <p:spPr>
          <a:xfrm flipH="1">
            <a:off x="4668948" y="3353488"/>
            <a:ext cx="1475134" cy="1336977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9" name="Прямая со стрелкой 108">
            <a:extLst>
              <a:ext uri="{FF2B5EF4-FFF2-40B4-BE49-F238E27FC236}">
                <a16:creationId xmlns:a16="http://schemas.microsoft.com/office/drawing/2014/main" id="{37EC4499-023C-4CE1-A5B0-5977ABAE55B8}"/>
              </a:ext>
            </a:extLst>
          </p:cNvPr>
          <p:cNvCxnSpPr>
            <a:cxnSpLocks/>
            <a:stCxn id="78" idx="2"/>
            <a:endCxn id="72" idx="6"/>
          </p:cNvCxnSpPr>
          <p:nvPr/>
        </p:nvCxnSpPr>
        <p:spPr>
          <a:xfrm flipH="1">
            <a:off x="4721669" y="3843783"/>
            <a:ext cx="1422413" cy="483667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0" name="Прямая со стрелкой 109">
            <a:extLst>
              <a:ext uri="{FF2B5EF4-FFF2-40B4-BE49-F238E27FC236}">
                <a16:creationId xmlns:a16="http://schemas.microsoft.com/office/drawing/2014/main" id="{6A402BB2-BEA3-4001-86FD-9F527D49A037}"/>
              </a:ext>
            </a:extLst>
          </p:cNvPr>
          <p:cNvCxnSpPr>
            <a:cxnSpLocks/>
            <a:stCxn id="78" idx="2"/>
            <a:endCxn id="73" idx="6"/>
          </p:cNvCxnSpPr>
          <p:nvPr/>
        </p:nvCxnSpPr>
        <p:spPr>
          <a:xfrm flipH="1">
            <a:off x="4721669" y="3843783"/>
            <a:ext cx="1422413" cy="973961"/>
          </a:xfrm>
          <a:prstGeom prst="straightConnector1">
            <a:avLst/>
          </a:prstGeom>
          <a:ln>
            <a:prstDash val="dash"/>
            <a:tailEnd type="triangle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1" name="Прямая со стрелкой 110">
            <a:extLst>
              <a:ext uri="{FF2B5EF4-FFF2-40B4-BE49-F238E27FC236}">
                <a16:creationId xmlns:a16="http://schemas.microsoft.com/office/drawing/2014/main" id="{85841E33-5686-474B-8716-4156148D29A6}"/>
              </a:ext>
            </a:extLst>
          </p:cNvPr>
          <p:cNvCxnSpPr>
            <a:cxnSpLocks/>
            <a:endCxn id="65" idx="7"/>
          </p:cNvCxnSpPr>
          <p:nvPr/>
        </p:nvCxnSpPr>
        <p:spPr>
          <a:xfrm flipH="1">
            <a:off x="2980245" y="3353488"/>
            <a:ext cx="1381424" cy="829483"/>
          </a:xfrm>
          <a:prstGeom prst="straightConnector1">
            <a:avLst/>
          </a:prstGeom>
          <a:ln w="44450" cmpd="dbl">
            <a:prstDash val="solid"/>
            <a:tailEnd type="triangle" w="lg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2" name="Прямая со стрелкой 111">
            <a:extLst>
              <a:ext uri="{FF2B5EF4-FFF2-40B4-BE49-F238E27FC236}">
                <a16:creationId xmlns:a16="http://schemas.microsoft.com/office/drawing/2014/main" id="{58177E6B-BFB7-4CA3-81A7-2BC3326BBB1D}"/>
              </a:ext>
            </a:extLst>
          </p:cNvPr>
          <p:cNvCxnSpPr>
            <a:cxnSpLocks/>
            <a:stCxn id="71" idx="2"/>
            <a:endCxn id="65" idx="6"/>
          </p:cNvCxnSpPr>
          <p:nvPr/>
        </p:nvCxnSpPr>
        <p:spPr>
          <a:xfrm flipH="1">
            <a:off x="3032966" y="3837155"/>
            <a:ext cx="1328703" cy="473095"/>
          </a:xfrm>
          <a:prstGeom prst="straightConnector1">
            <a:avLst/>
          </a:prstGeom>
          <a:ln w="44450" cmpd="dbl">
            <a:prstDash val="solid"/>
            <a:tailEnd type="triangle" w="lg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3" name="Прямая со стрелкой 112">
            <a:extLst>
              <a:ext uri="{FF2B5EF4-FFF2-40B4-BE49-F238E27FC236}">
                <a16:creationId xmlns:a16="http://schemas.microsoft.com/office/drawing/2014/main" id="{F93C250B-8011-47E4-8BAF-2214A8440B9B}"/>
              </a:ext>
            </a:extLst>
          </p:cNvPr>
          <p:cNvCxnSpPr>
            <a:cxnSpLocks/>
          </p:cNvCxnSpPr>
          <p:nvPr/>
        </p:nvCxnSpPr>
        <p:spPr>
          <a:xfrm flipH="1">
            <a:off x="2186031" y="5772432"/>
            <a:ext cx="615600" cy="0"/>
          </a:xfrm>
          <a:prstGeom prst="straightConnector1">
            <a:avLst/>
          </a:prstGeom>
          <a:ln w="44450" cmpd="dbl">
            <a:prstDash val="solid"/>
            <a:tailEnd type="triangle" w="lg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4" name="Прямая со стрелкой 113">
            <a:extLst>
              <a:ext uri="{FF2B5EF4-FFF2-40B4-BE49-F238E27FC236}">
                <a16:creationId xmlns:a16="http://schemas.microsoft.com/office/drawing/2014/main" id="{B0A22321-6F73-4A9D-BC87-174844BD050A}"/>
              </a:ext>
            </a:extLst>
          </p:cNvPr>
          <p:cNvCxnSpPr>
            <a:cxnSpLocks/>
            <a:stCxn id="79" idx="2"/>
          </p:cNvCxnSpPr>
          <p:nvPr/>
        </p:nvCxnSpPr>
        <p:spPr>
          <a:xfrm flipH="1" flipV="1">
            <a:off x="4721669" y="3351320"/>
            <a:ext cx="1422413" cy="982758"/>
          </a:xfrm>
          <a:prstGeom prst="straightConnector1">
            <a:avLst/>
          </a:prstGeom>
          <a:ln w="44450" cmpd="dbl">
            <a:prstDash val="sysDash"/>
            <a:tailEnd type="triangle" w="lg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5" name="Прямая со стрелкой 114">
            <a:extLst>
              <a:ext uri="{FF2B5EF4-FFF2-40B4-BE49-F238E27FC236}">
                <a16:creationId xmlns:a16="http://schemas.microsoft.com/office/drawing/2014/main" id="{AAF7F7D2-F52A-4562-A932-752E8BE2B13C}"/>
              </a:ext>
            </a:extLst>
          </p:cNvPr>
          <p:cNvCxnSpPr>
            <a:cxnSpLocks/>
            <a:endCxn id="71" idx="6"/>
          </p:cNvCxnSpPr>
          <p:nvPr/>
        </p:nvCxnSpPr>
        <p:spPr>
          <a:xfrm flipH="1" flipV="1">
            <a:off x="4721669" y="3837155"/>
            <a:ext cx="1422413" cy="509974"/>
          </a:xfrm>
          <a:prstGeom prst="straightConnector1">
            <a:avLst/>
          </a:prstGeom>
          <a:ln w="44450" cmpd="dbl">
            <a:prstDash val="sysDash"/>
            <a:tailEnd type="triangle" w="lg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6" name="Прямая со стрелкой 115">
            <a:extLst>
              <a:ext uri="{FF2B5EF4-FFF2-40B4-BE49-F238E27FC236}">
                <a16:creationId xmlns:a16="http://schemas.microsoft.com/office/drawing/2014/main" id="{3711019B-87DB-438A-8573-CCDD9A053618}"/>
              </a:ext>
            </a:extLst>
          </p:cNvPr>
          <p:cNvCxnSpPr>
            <a:cxnSpLocks/>
          </p:cNvCxnSpPr>
          <p:nvPr/>
        </p:nvCxnSpPr>
        <p:spPr>
          <a:xfrm flipH="1">
            <a:off x="2185649" y="6518913"/>
            <a:ext cx="615600" cy="0"/>
          </a:xfrm>
          <a:prstGeom prst="straightConnector1">
            <a:avLst/>
          </a:prstGeom>
          <a:ln w="44450" cmpd="dbl">
            <a:prstDash val="sysDash"/>
            <a:tailEnd type="triangle" w="lg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EA774E35-23DA-4507-897B-D3C0DC023E1D}"/>
              </a:ext>
            </a:extLst>
          </p:cNvPr>
          <p:cNvSpPr txBox="1"/>
          <p:nvPr/>
        </p:nvSpPr>
        <p:spPr>
          <a:xfrm>
            <a:off x="2850381" y="5588866"/>
            <a:ext cx="3272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 может ехать (доп. правила)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590B972-37C2-4420-9535-B45C158E2E53}"/>
              </a:ext>
            </a:extLst>
          </p:cNvPr>
          <p:cNvSpPr txBox="1"/>
          <p:nvPr/>
        </p:nvSpPr>
        <p:spPr>
          <a:xfrm>
            <a:off x="2850381" y="6317931"/>
            <a:ext cx="347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 может грузить (доп. правила)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7BDD6-FDD5-4028-BC0C-7F20BD05E2F8}"/>
              </a:ext>
            </a:extLst>
          </p:cNvPr>
          <p:cNvSpPr txBox="1"/>
          <p:nvPr/>
        </p:nvSpPr>
        <p:spPr>
          <a:xfrm>
            <a:off x="539553" y="980728"/>
            <a:ext cx="8147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Дополнительные правила: неисправные погрузчик </a:t>
            </a:r>
            <a:r>
              <a:rPr lang="en-US" dirty="0"/>
              <a:t>l1 </a:t>
            </a:r>
            <a:r>
              <a:rPr lang="ru-RU" dirty="0"/>
              <a:t>может работать только со средними грузовиками, дорога </a:t>
            </a:r>
            <a:r>
              <a:rPr lang="en-US" dirty="0"/>
              <a:t>R3</a:t>
            </a:r>
            <a:r>
              <a:rPr lang="ru-RU" dirty="0"/>
              <a:t> повреждена разливом и по ней могут проехать только средние грузовики.</a:t>
            </a:r>
          </a:p>
        </p:txBody>
      </p:sp>
    </p:spTree>
    <p:extLst>
      <p:ext uri="{BB962C8B-B14F-4D97-AF65-F5344CB8AC3E}">
        <p14:creationId xmlns:p14="http://schemas.microsoft.com/office/powerpoint/2010/main" val="36130903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14309</TotalTime>
  <Words>624</Words>
  <Application>Microsoft Office PowerPoint</Application>
  <PresentationFormat>Экран (4:3)</PresentationFormat>
  <Paragraphs>140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Задача удовлетворения ограничений(CSP)</vt:lpstr>
      <vt:lpstr>Особенности объектно-ориентированного подхода</vt:lpstr>
      <vt:lpstr>Контексты</vt:lpstr>
      <vt:lpstr>Пример</vt:lpstr>
      <vt:lpstr>Пример</vt:lpstr>
      <vt:lpstr>Пример</vt:lpstr>
      <vt:lpstr>Программная реализация</vt:lpstr>
      <vt:lpstr>Практическое применение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Юрий Олейник</cp:lastModifiedBy>
  <cp:revision>44</cp:revision>
  <dcterms:created xsi:type="dcterms:W3CDTF">2018-09-25T08:24:49Z</dcterms:created>
  <dcterms:modified xsi:type="dcterms:W3CDTF">2022-03-30T09:01:23Z</dcterms:modified>
</cp:coreProperties>
</file>