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5" r:id="rId2"/>
    <p:sldId id="256" r:id="rId3"/>
    <p:sldId id="257" r:id="rId4"/>
    <p:sldId id="306" r:id="rId5"/>
    <p:sldId id="258" r:id="rId6"/>
    <p:sldId id="259" r:id="rId7"/>
    <p:sldId id="278" r:id="rId8"/>
    <p:sldId id="260" r:id="rId9"/>
    <p:sldId id="298" r:id="rId10"/>
    <p:sldId id="288" r:id="rId11"/>
    <p:sldId id="309" r:id="rId12"/>
    <p:sldId id="307" r:id="rId13"/>
    <p:sldId id="308" r:id="rId14"/>
    <p:sldId id="273" r:id="rId15"/>
    <p:sldId id="274" r:id="rId16"/>
    <p:sldId id="279" r:id="rId17"/>
    <p:sldId id="296" r:id="rId18"/>
    <p:sldId id="293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93" autoAdjust="0"/>
  </p:normalViewPr>
  <p:slideViewPr>
    <p:cSldViewPr snapToGrid="0">
      <p:cViewPr varScale="1">
        <p:scale>
          <a:sx n="74" d="100"/>
          <a:sy n="74" d="100"/>
        </p:scale>
        <p:origin x="-902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30C5B-4545-47C7-896D-70D7D39CBAC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BC309-9053-4C2C-B9AA-9F4B5E3305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87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C309-9053-4C2C-B9AA-9F4B5E33057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C309-9053-4C2C-B9AA-9F4B5E33057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C309-9053-4C2C-B9AA-9F4B5E33057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C309-9053-4C2C-B9AA-9F4B5E33057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C8CB-8990-4C2D-BECD-D77938FCE9F8}" type="datetime1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8E07-2951-460F-B7BE-739333151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44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51AE-891B-4044-A86C-1D5AFDCEB316}" type="datetime1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8E07-2951-460F-B7BE-739333151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69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1087-52E7-43D4-894C-833A3E988FE7}" type="datetime1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8E07-2951-460F-B7BE-739333151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7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8F92-E6C9-4320-9577-1C12BBFF15BF}" type="datetime1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8E07-2951-460F-B7BE-739333151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07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647F-9831-455E-AE0B-C50C94346698}" type="datetime1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8E07-2951-460F-B7BE-739333151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83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6523-81FE-4BBB-8624-414AA763C0CF}" type="datetime1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8E07-2951-460F-B7BE-739333151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30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8934-8811-47ED-9A65-291B512615CB}" type="datetime1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8E07-2951-460F-B7BE-739333151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05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3246-221F-45D5-A96E-C6965AB70BEE}" type="datetime1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8E07-2951-460F-B7BE-739333151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39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D221-F701-4C89-9E26-DBF16AA4B2CD}" type="datetime1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8E07-2951-460F-B7BE-739333151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91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F3F1-5858-4021-96DB-84E4F20559B0}" type="datetime1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8E07-2951-460F-B7BE-739333151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72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8F60-7559-4BBC-B383-82A750777367}" type="datetime1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8E07-2951-460F-B7BE-739333151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66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01E1-4CF9-4295-8E81-90F054438816}" type="datetime1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38E07-2951-460F-B7BE-739333151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05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0974" y="1188942"/>
            <a:ext cx="8963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Разработка средств </a:t>
            </a:r>
            <a:b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</a:br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информационно-аналитической поддержки </a:t>
            </a:r>
            <a:b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</a:br>
            <a:r>
              <a:rPr lang="ru-RU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управления кадровой логистикой производственного кластера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1375" y="3722776"/>
            <a:ext cx="396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Неупокоева Елена Олеговна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магистрант 1 курса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Информационные системы и технологии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Быстров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Виталий Викторович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9894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Институт информатики и математического моделирования ФИЦ КНЦ РАН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6723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Апатиты,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46957"/>
            <a:ext cx="111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модели: агенты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10991" y="6336895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10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6957"/>
            <a:ext cx="1142365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прототипа модели: агенты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9976" y="741753"/>
            <a:ext cx="49149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1900" y="1609281"/>
            <a:ext cx="8039100" cy="364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270510" algn="just" hangingPunct="0">
              <a:lnSpc>
                <a:spcPct val="150000"/>
              </a:lnSpc>
              <a:spcAft>
                <a:spcPts val="0"/>
              </a:spcAft>
              <a:tabLst>
                <a:tab pos="144145" algn="l"/>
                <a:tab pos="44958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Методы: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44145" algn="l"/>
                <a:tab pos="449580" algn="l"/>
              </a:tabLst>
            </a:pPr>
            <a:r>
              <a:rPr lang="ru-RU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staffReduction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событие, алгоритм сокращения штата;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44145" algn="l"/>
                <a:tab pos="449580" algn="l"/>
              </a:tabLst>
            </a:pPr>
            <a:r>
              <a:rPr lang="en-US" sz="2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Workln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алгоритм продвижения по службе в рамках одного предприятия;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44145" algn="l"/>
                <a:tab pos="449580" algn="l"/>
              </a:tabLst>
            </a:pP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размещение объектов на презентации;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44145" algn="l"/>
                <a:tab pos="449580" algn="l"/>
              </a:tabLst>
            </a:pP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benefit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расчет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зарплатного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фонда и полезного вклада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44145" algn="l"/>
                <a:tab pos="449580" algn="l"/>
              </a:tabLst>
            </a:pP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paration()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процедур при увольнении работника.</a:t>
            </a:r>
          </a:p>
          <a:p>
            <a:pPr indent="180340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98" y="1719767"/>
            <a:ext cx="3237088" cy="4595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212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46957"/>
            <a:ext cx="111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модели: агенты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10991" y="6336895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11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6957"/>
            <a:ext cx="1142365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прототипа модели: агенты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9976" y="741753"/>
            <a:ext cx="49149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873" y="2406477"/>
            <a:ext cx="115157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Consolas" pitchFamily="49" charset="0"/>
                <a:cs typeface="Times New Roman" panose="02020603050405020304" pitchFamily="18" charset="0"/>
              </a:rPr>
              <a:t>public</a:t>
            </a:r>
            <a:r>
              <a:rPr lang="ru-RU" dirty="0" smtClean="0">
                <a:latin typeface="Consolas" pitchFamily="49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onsolas" pitchFamily="49" charset="0"/>
                <a:cs typeface="Times New Roman" panose="02020603050405020304" pitchFamily="18" charset="0"/>
              </a:rPr>
              <a:t>static</a:t>
            </a:r>
            <a:r>
              <a:rPr lang="ru-RU" dirty="0" smtClean="0">
                <a:latin typeface="Consolas" pitchFamily="49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onsolas" pitchFamily="49" charset="0"/>
                <a:cs typeface="Times New Roman" panose="02020603050405020304" pitchFamily="18" charset="0"/>
              </a:rPr>
              <a:t>void</a:t>
            </a:r>
            <a:r>
              <a:rPr lang="ru-RU" dirty="0" smtClean="0">
                <a:latin typeface="Consolas" pitchFamily="49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onsolas" pitchFamily="49" charset="0"/>
                <a:cs typeface="Times New Roman" panose="02020603050405020304" pitchFamily="18" charset="0"/>
              </a:rPr>
              <a:t>delWork</a:t>
            </a:r>
            <a:r>
              <a:rPr lang="ru-RU" dirty="0" smtClean="0">
                <a:latin typeface="Consolas" pitchFamily="49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Consolas" pitchFamily="49" charset="0"/>
                <a:cs typeface="Times New Roman" panose="02020603050405020304" pitchFamily="18" charset="0"/>
              </a:rPr>
              <a:t>nWorks</a:t>
            </a:r>
            <a:r>
              <a:rPr lang="ru-RU" dirty="0" smtClean="0">
                <a:latin typeface="Consolas" pitchFamily="49" charset="0"/>
                <a:cs typeface="Times New Roman" panose="02020603050405020304" pitchFamily="18" charset="0"/>
              </a:rPr>
              <a:t>) {</a:t>
            </a:r>
          </a:p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Times New Roman" panose="02020603050405020304" pitchFamily="18" charset="0"/>
              </a:rPr>
              <a:t>//выбор предприятия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Consolas" pitchFamily="49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 n=</a:t>
            </a:r>
            <a:r>
              <a:rPr lang="en-US" dirty="0" err="1">
                <a:latin typeface="Consolas" pitchFamily="49" charset="0"/>
                <a:cs typeface="Times New Roman" panose="02020603050405020304" pitchFamily="18" charset="0"/>
              </a:rPr>
              <a:t>findFirst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(enterprises, p-&gt;</a:t>
            </a:r>
            <a:r>
              <a:rPr lang="en-US" dirty="0" err="1">
                <a:latin typeface="Consolas" pitchFamily="49" charset="0"/>
                <a:cs typeface="Times New Roman" panose="02020603050405020304" pitchFamily="18" charset="0"/>
              </a:rPr>
              <a:t>p.IDWork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==</a:t>
            </a:r>
            <a:r>
              <a:rPr lang="en-US" dirty="0" err="1">
                <a:latin typeface="Consolas" pitchFamily="49" charset="0"/>
                <a:cs typeface="Times New Roman" panose="02020603050405020304" pitchFamily="18" charset="0"/>
              </a:rPr>
              <a:t>nWorks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).</a:t>
            </a:r>
            <a:r>
              <a:rPr lang="en-US" dirty="0" err="1">
                <a:latin typeface="Consolas" pitchFamily="49" charset="0"/>
                <a:cs typeface="Times New Roman" panose="02020603050405020304" pitchFamily="18" charset="0"/>
              </a:rPr>
              <a:t>getIndex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();</a:t>
            </a:r>
          </a:p>
          <a:p>
            <a:pPr algn="just"/>
            <a:r>
              <a:rPr lang="en-US" dirty="0" smtClean="0">
                <a:latin typeface="Consolas" pitchFamily="49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Consolas" pitchFamily="49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 y=enterprises(n).</a:t>
            </a:r>
            <a:r>
              <a:rPr lang="en-US" dirty="0" err="1">
                <a:latin typeface="Consolas" pitchFamily="49" charset="0"/>
                <a:cs typeface="Times New Roman" panose="02020603050405020304" pitchFamily="18" charset="0"/>
              </a:rPr>
              <a:t>workers.size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()-1; y&gt;=0; y-</a:t>
            </a:r>
            <a:r>
              <a:rPr lang="en-US" dirty="0" smtClean="0">
                <a:latin typeface="Consolas" pitchFamily="49" charset="0"/>
                <a:cs typeface="Times New Roman" panose="02020603050405020304" pitchFamily="18" charset="0"/>
              </a:rPr>
              <a:t>-)</a:t>
            </a:r>
            <a:r>
              <a:rPr lang="ru-RU" dirty="0" smtClean="0">
                <a:latin typeface="Consolas" pitchFamily="49" charset="0"/>
                <a:cs typeface="Times New Roman" panose="02020603050405020304" pitchFamily="18" charset="0"/>
              </a:rPr>
              <a:t> {</a:t>
            </a:r>
            <a:r>
              <a:rPr lang="en-US" dirty="0" smtClean="0">
                <a:latin typeface="Consolas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Times New Roman" panose="02020603050405020304" pitchFamily="18" charset="0"/>
              </a:rPr>
              <a:t>//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Times New Roman" panose="02020603050405020304" pitchFamily="18" charset="0"/>
              </a:rPr>
              <a:t>для всех элементов популяции рабочих</a:t>
            </a:r>
          </a:p>
          <a:p>
            <a:pPr algn="just"/>
            <a:r>
              <a:rPr lang="ru-RU" dirty="0" smtClean="0">
                <a:latin typeface="Consolas" pitchFamily="49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onsolas" pitchFamily="49" charset="0"/>
                <a:cs typeface="Times New Roman" panose="02020603050405020304" pitchFamily="18" charset="0"/>
              </a:rPr>
              <a:t>enterprises(n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).workers(y).</a:t>
            </a:r>
            <a:r>
              <a:rPr lang="en-US" dirty="0" err="1">
                <a:latin typeface="Consolas" pitchFamily="49" charset="0"/>
                <a:cs typeface="Times New Roman" panose="02020603050405020304" pitchFamily="18" charset="0"/>
              </a:rPr>
              <a:t>goToPopulation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(unemployeds</a:t>
            </a:r>
            <a:r>
              <a:rPr lang="en-US" dirty="0" smtClean="0">
                <a:latin typeface="Consolas" pitchFamily="49" charset="0"/>
                <a:cs typeface="Times New Roman" panose="02020603050405020304" pitchFamily="18" charset="0"/>
              </a:rPr>
              <a:t>);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Times New Roman" panose="02020603050405020304" pitchFamily="18" charset="0"/>
              </a:rPr>
              <a:t>//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Times New Roman" panose="02020603050405020304" pitchFamily="18" charset="0"/>
              </a:rPr>
              <a:t>рабочие предприятия переходят в безработные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Consolas" pitchFamily="49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Consolas" pitchFamily="49" charset="0"/>
                <a:cs typeface="Times New Roman" panose="02020603050405020304" pitchFamily="18" charset="0"/>
              </a:rPr>
              <a:t>unemployeds</a:t>
            </a:r>
            <a:r>
              <a:rPr lang="en-US" dirty="0" smtClean="0">
                <a:latin typeface="Consolas" pitchFamily="49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Consolas" pitchFamily="49" charset="0"/>
                <a:cs typeface="Times New Roman" panose="02020603050405020304" pitchFamily="18" charset="0"/>
              </a:rPr>
              <a:t>unemployeds.size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()-1).rang=6</a:t>
            </a:r>
            <a:r>
              <a:rPr lang="en-US" dirty="0" smtClean="0">
                <a:latin typeface="Consolas" pitchFamily="49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Consolas" pitchFamily="49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Times New Roman" panose="02020603050405020304" pitchFamily="18" charset="0"/>
              </a:rPr>
              <a:t>//меняют параметр «ранг»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Consolas" pitchFamily="49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Consolas" pitchFamily="49" charset="0"/>
                <a:cs typeface="Times New Roman" panose="02020603050405020304" pitchFamily="18" charset="0"/>
              </a:rPr>
              <a:t>unemployeds</a:t>
            </a:r>
            <a:r>
              <a:rPr lang="en-US" dirty="0" smtClean="0">
                <a:latin typeface="Consolas" pitchFamily="49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Consolas" pitchFamily="49" charset="0"/>
                <a:cs typeface="Times New Roman" panose="02020603050405020304" pitchFamily="18" charset="0"/>
              </a:rPr>
              <a:t>unemployeds.size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()-1).</a:t>
            </a:r>
            <a:r>
              <a:rPr lang="en-US" dirty="0" err="1">
                <a:latin typeface="Consolas" pitchFamily="49" charset="0"/>
                <a:cs typeface="Times New Roman" panose="02020603050405020304" pitchFamily="18" charset="0"/>
              </a:rPr>
              <a:t>setNetworkNode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(node3</a:t>
            </a:r>
            <a:r>
              <a:rPr lang="en-US" dirty="0" smtClean="0">
                <a:latin typeface="Consolas" pitchFamily="49" charset="0"/>
                <a:cs typeface="Times New Roman" panose="02020603050405020304" pitchFamily="18" charset="0"/>
              </a:rPr>
              <a:t>);</a:t>
            </a:r>
            <a:r>
              <a:rPr lang="ru-RU" dirty="0" smtClean="0">
                <a:latin typeface="Consolas" pitchFamily="49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Times New Roman" panose="02020603050405020304" pitchFamily="18" charset="0"/>
              </a:rPr>
              <a:t>//меняют размещение в графической интерфейсе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Consolas" pitchFamily="49" charset="0"/>
                <a:cs typeface="Times New Roman" panose="02020603050405020304" pitchFamily="18" charset="0"/>
              </a:rPr>
              <a:t>	}</a:t>
            </a:r>
            <a:endParaRPr lang="ru-RU" dirty="0">
              <a:latin typeface="Consolas" pitchFamily="49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Times New Roman" panose="02020603050405020304" pitchFamily="18" charset="0"/>
              </a:rPr>
              <a:t>//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Times New Roman" panose="02020603050405020304" pitchFamily="18" charset="0"/>
              </a:rPr>
              <a:t>удаление выбранного предприятия из модели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Consolas" pitchFamily="49" charset="0"/>
                <a:cs typeface="Times New Roman" panose="02020603050405020304" pitchFamily="18" charset="0"/>
              </a:rPr>
              <a:t>remove_enterprises</a:t>
            </a:r>
            <a:r>
              <a:rPr lang="en-US" dirty="0">
                <a:latin typeface="Consolas" pitchFamily="49" charset="0"/>
                <a:cs typeface="Times New Roman" panose="02020603050405020304" pitchFamily="18" charset="0"/>
              </a:rPr>
              <a:t> (enterprises(n));</a:t>
            </a:r>
            <a:endParaRPr lang="ru-RU" dirty="0">
              <a:latin typeface="Consolas" pitchFamily="49" charset="0"/>
              <a:cs typeface="Times New Roman" panose="02020603050405020304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3314" y="5298577"/>
            <a:ext cx="4455378" cy="711806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3434" y="1510301"/>
            <a:ext cx="113015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542925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метода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delWork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ликвидация предприятия: высвобождение трудовых резервов с переходом в категорию «безработные»:</a:t>
            </a:r>
          </a:p>
        </p:txBody>
      </p:sp>
    </p:spTree>
    <p:extLst>
      <p:ext uri="{BB962C8B-B14F-4D97-AF65-F5344CB8AC3E}">
        <p14:creationId xmlns:p14="http://schemas.microsoft.com/office/powerpoint/2010/main" xmlns="" val="119212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46957"/>
            <a:ext cx="111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модели: агенты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10991" y="6336895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12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6957"/>
            <a:ext cx="1142365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прототипа модели: агенты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5550" y="722703"/>
            <a:ext cx="718184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трудоспособного возраста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96615" y="2516693"/>
            <a:ext cx="775856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8255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marL="182563" lvl="0" indent="442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seach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NewWorks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событие, переход на другое место работы;</a:t>
            </a:r>
          </a:p>
          <a:p>
            <a:pPr marL="182563" lvl="0" indent="442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взросление, набор опыта и уход на пенсию;</a:t>
            </a:r>
          </a:p>
          <a:p>
            <a:pPr marL="182563" lvl="0" indent="442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countZPandN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расчет зарплаты и полезного вклада работника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563" lvl="0" indent="442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recOfServ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истории трудоустройств работника.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509713"/>
            <a:ext cx="3714750" cy="485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212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46957"/>
            <a:ext cx="111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модели: агенты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10991" y="6336895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13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6957"/>
            <a:ext cx="1142365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прототипа модели: агенты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7836" y="741954"/>
            <a:ext cx="588504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Staffing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штатное расписание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89" y="1501090"/>
            <a:ext cx="2742047" cy="4695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49591" y="1491916"/>
            <a:ext cx="80852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Категории агентов типа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Staffing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24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flag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=0;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вакансия;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flag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занятая должность;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flag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должность в процессе найма работника.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 indent="4524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awaySt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набор действий при освобождении вакансии;</a:t>
            </a:r>
          </a:p>
          <a:p>
            <a:pPr indent="4524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comeSt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набор действий при занятии вакансии.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12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325" y="0"/>
            <a:ext cx="111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модели: визуализация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784" y="1371974"/>
            <a:ext cx="9094985" cy="533913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74140" y="6356350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14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46957"/>
            <a:ext cx="114236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прототипа модели: визуализация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936" y="700857"/>
            <a:ext cx="842059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интерфейс агента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MiningChemicalСluster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58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98969" y="6366624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15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6957"/>
            <a:ext cx="114236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прототипа модели: визуализация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4662" y="711131"/>
            <a:ext cx="842059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интерфейс агента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личное дело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000" y="1268248"/>
            <a:ext cx="6379640" cy="544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031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105" y="904126"/>
            <a:ext cx="3557294" cy="5147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88694" y="6356350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16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6957"/>
            <a:ext cx="114236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Предварительные результаты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9664" y="914400"/>
            <a:ext cx="788027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Неупокоева, Е. О. Обзор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транспортно-логистических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имитационных моделей платформы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AnyLogic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Cloud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/ Е. О. Неупокоева, В.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Быстров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С. Н. Малыгина // Труды Кольского научного центра РАН. – 2020. – Т. 11. – № 8(11). – С. 46-57. – DOI 10.37614/2307-5252.2020.8.11.004.</a:t>
            </a:r>
          </a:p>
          <a:p>
            <a:pPr indent="452438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Development of a Simulation Model of Personnel Logistics of a Mining and Chemical Cluster / D. N.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Khaliullina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S. N.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Malygina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E. O.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Neupokoeva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V. V.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Bystrov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// Lecture Notes in Networks and Systems. – 2021. – Vol. 232 LNNS. – P. 650-667. – DOI 10.1007/978-3-030-90318-3_52.</a:t>
            </a:r>
          </a:p>
          <a:p>
            <a:pPr lvl="0" indent="452438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2438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Малыгина, С. Н. Разработка имитационной модели кадровой логистики производственного кластера / С. Н. Малыгина, Н. Е. Неупокоева // Труды Кольского научного центра РАН. – 2021. – Т. 12. – № 5(12). – С. 117-127. – DOI 10.37614/2307-5252.2021.5.12.010.</a:t>
            </a:r>
          </a:p>
          <a:p>
            <a:pPr lvl="0" indent="452438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2438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Свидетельство о государственной регистрации программы для ЭВМ № 2021682003 Российская Федерация. Модуль прогнозирования кадровой безопасности регионального производственного кластера : № 2021681354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заявл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20.12.2021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опубл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28.12.2021 / С. Н. Малыгина, Е. О. Неупокоева, Д. Н.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Халиуллина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Быстров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; заявитель Федеральное государственное бюджетное учреждение науки Федеральный исследовательский центр «Кольский научный центр Российской академии наук».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144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руктура модели расширенна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798" y="1849562"/>
            <a:ext cx="7263095" cy="500843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98969" y="6325527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17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6957"/>
            <a:ext cx="114236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Перспективы исследования 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921375" y="3184990"/>
            <a:ext cx="3852809" cy="883577"/>
          </a:xfrm>
          <a:prstGeom prst="wedgeRoundRectCallout">
            <a:avLst>
              <a:gd name="adj1" fmla="val -90458"/>
              <a:gd name="adj2" fmla="val 241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Средние специальные учебные заведения Мурманской области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887127" y="2063395"/>
            <a:ext cx="3897331" cy="813369"/>
          </a:xfrm>
          <a:prstGeom prst="wedgeRoundRectCallout">
            <a:avLst>
              <a:gd name="adj1" fmla="val -91587"/>
              <a:gd name="adj2" fmla="val 676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Высшие учебные заведения Мурманской области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75009" y="910977"/>
            <a:ext cx="2779158" cy="660969"/>
          </a:xfrm>
          <a:prstGeom prst="wedgeRoundRectCallout">
            <a:avLst>
              <a:gd name="adj1" fmla="val -27556"/>
              <a:gd name="adj2" fmla="val 42015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Отрасли экономики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Мурманской области</a:t>
            </a:r>
          </a:p>
          <a:p>
            <a:pPr algn="ctr"/>
            <a:endParaRPr lang="ru-RU" b="1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883704" y="898991"/>
            <a:ext cx="3897331" cy="881682"/>
          </a:xfrm>
          <a:prstGeom prst="wedgeRoundRectCallout">
            <a:avLst>
              <a:gd name="adj1" fmla="val -174395"/>
              <a:gd name="adj2" fmla="val 1742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Население Мурманской области старше 16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878566" y="4416176"/>
            <a:ext cx="3965826" cy="669532"/>
          </a:xfrm>
          <a:prstGeom prst="wedgeRoundRectCallout">
            <a:avLst>
              <a:gd name="adj1" fmla="val -88767"/>
              <a:gd name="adj2" fmla="val 1108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Горно-химический кластер: реализованная часть исследования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77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265" y="960396"/>
            <a:ext cx="10839450" cy="472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представлено описание компьютерной модели, имитирующей процессы движения трудовых ресурсов как внутри, так и между предприятиями производственного кластера.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Приведены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аспекты программной реализации в среде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Anylogic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отдельных процессов, связанных с кадровой логистикой как внутренней, так и внешней для отдельного предприятия. В дальнейшем планируется расширить модель за счет добавления: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lvl="0" indent="352425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детальной проработки производственных процессов предприятий;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lvl="0" indent="352425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процессов подготовки кадров, в частности, повышения квалификации;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lvl="0" indent="352425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имитации миграционных процессов как для кластера, так и для региона.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292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Разрабатываемая имитационная модель служит основой для разработки специализированного программного обеспечения информационно-аналитической поддержки управления кадровой безопасностью регионального производственного кластера. Она позволит исследовать различные сценарии развития кадровой ситуации в производственном кластере и вырабатывать на основе результатов имитации рекомендации для принятия кадровых решений.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2925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47598" y="6335802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18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6957"/>
            <a:ext cx="114236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Заключение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176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3682" y="2200274"/>
            <a:ext cx="6896100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</a:t>
            </a:r>
            <a:b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</a:t>
            </a:r>
            <a:b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внимание!</a:t>
            </a:r>
            <a:endParaRPr lang="ru-RU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81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6957"/>
            <a:ext cx="11328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Разделы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5" y="671691"/>
            <a:ext cx="6553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" indent="679450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  <a:p>
            <a:pPr marL="34925" indent="679450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</a:t>
            </a:r>
          </a:p>
          <a:p>
            <a:pPr marL="34925" indent="679450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разработки</a:t>
            </a:r>
          </a:p>
          <a:p>
            <a:pPr marL="34925" indent="679450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прототипа модели</a:t>
            </a:r>
          </a:p>
          <a:p>
            <a:pPr marL="990600" indent="7143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</a:p>
          <a:p>
            <a:pPr marL="990600" indent="7143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</a:t>
            </a:r>
          </a:p>
          <a:p>
            <a:pPr marL="990600" indent="7143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Агенты</a:t>
            </a:r>
          </a:p>
          <a:p>
            <a:pPr marL="990600" indent="7143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</a:p>
          <a:p>
            <a:pPr marL="492125" indent="-457200">
              <a:lnSpc>
                <a:spcPct val="150000"/>
              </a:lnSpc>
              <a:buAutoNum type="arabicPeriod" startAt="5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</a:t>
            </a:r>
          </a:p>
          <a:p>
            <a:pPr marL="492125" indent="-457200">
              <a:lnSpc>
                <a:spcPct val="150000"/>
              </a:lnSpc>
              <a:buAutoNum type="arabicPeriod" startAt="5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исследования</a:t>
            </a:r>
          </a:p>
          <a:p>
            <a:pPr marL="492125" indent="-457200">
              <a:lnSpc>
                <a:spcPct val="150000"/>
              </a:lnSpc>
              <a:buAutoNum type="arabicPeriod" startAt="5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77350" y="6346825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b="1" smtClean="0">
                <a:solidFill>
                  <a:schemeClr val="tx1"/>
                </a:solidFill>
                <a:latin typeface="Arial Black" pitchFamily="34" charset="0"/>
              </a:rPr>
              <a:pPr/>
              <a:t>2</a:t>
            </a:fld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9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118382"/>
            <a:ext cx="1134745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Актуальность темы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911981"/>
            <a:ext cx="1099185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337" y="1138012"/>
            <a:ext cx="11332396" cy="5037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Повышенное внимание к планированию и прогнозированию социально-экономических процессов;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Рост важности логистических задач;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Одной из важных задач является кадровая логистика;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Одним из методов решения логистических задач является имитационное моделирование.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рамках данного направления и проводится текущий проект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05925" y="6346825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3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6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118382"/>
            <a:ext cx="1134745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Постановка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исследования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911981"/>
            <a:ext cx="1099185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911981"/>
            <a:ext cx="11176000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0"/>
              </a:spcBef>
              <a:spcAft>
                <a:spcPts val="80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  <a:spcAft>
                <a:spcPts val="80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  <a:spcAft>
                <a:spcPts val="80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  <a:spcAft>
                <a:spcPts val="80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  <a:spcAft>
                <a:spcPts val="800"/>
              </a:spcAft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  <a:spcAft>
                <a:spcPts val="800"/>
              </a:spcAft>
            </a:pPr>
            <a:endParaRPr lang="ru-RU" dirty="0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05925" y="6346825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4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150" y="1009650"/>
            <a:ext cx="113252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/>
            <a:r>
              <a:rPr lang="ru-RU" sz="2400" b="1" dirty="0" smtClean="0"/>
              <a:t>Цель:</a:t>
            </a:r>
          </a:p>
          <a:p>
            <a:pPr indent="4476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программного средства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моделирования движения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трудовых ресурсов регионального производственного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кластера.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/>
            <a:endParaRPr lang="ru-RU" sz="2000" dirty="0" smtClean="0"/>
          </a:p>
          <a:p>
            <a:pPr indent="447675"/>
            <a:r>
              <a:rPr lang="ru-RU" sz="2400" b="1" dirty="0" smtClean="0"/>
              <a:t>Задачи:</a:t>
            </a:r>
          </a:p>
          <a:p>
            <a:pPr indent="447675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проблем кадрового обеспечения региональных социально-экономических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Сравнительный анализ существующих программных решений в сфере управления трудовыми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ресурсами;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средств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Определение архитектуры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модели;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Реализация исследовательского прототипа имитационной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модели;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потенциальных сценариев развития горно-химического кластера с помощью разработанного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6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" y="161925"/>
            <a:ext cx="1142047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Средство реализации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925" y="979438"/>
            <a:ext cx="11252200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инструментальная система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Anylogic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предназначена для проведения открытых исследований</a:t>
            </a:r>
          </a:p>
          <a:p>
            <a:pPr indent="447675" algn="just">
              <a:lnSpc>
                <a:spcPct val="150000"/>
              </a:lnSpc>
            </a:pP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Одновременное использование различных подходов к моделированию:</a:t>
            </a:r>
          </a:p>
          <a:p>
            <a:pPr indent="4476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истемно-динамический: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уровней и потоков, изменяющих значения этих уровней, а также их взаимодействия с помощью обратных связей.</a:t>
            </a:r>
          </a:p>
          <a:p>
            <a:pPr indent="4476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Дискретно-событийный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упорядоченная последовательность действий.</a:t>
            </a:r>
          </a:p>
          <a:p>
            <a:pPr indent="4476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совокупность взаимодействующих элементов, обладающих своим алгоритмом поведения.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4476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хранения данных: электронные таблицы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50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327775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5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6626" name="Picture 2" descr="AnyLogic: имитационное моделирование для бизнеса"/>
          <p:cNvPicPr>
            <a:picLocks noChangeAspect="1" noChangeArrowheads="1"/>
          </p:cNvPicPr>
          <p:nvPr/>
        </p:nvPicPr>
        <p:blipFill>
          <a:blip r:embed="rId2" cstate="print"/>
          <a:srcRect t="20750" b="22500"/>
          <a:stretch>
            <a:fillRect/>
          </a:stretch>
        </p:blipFill>
        <p:spPr bwMode="auto">
          <a:xfrm>
            <a:off x="7642867" y="4808688"/>
            <a:ext cx="3778250" cy="1429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90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25" y="146957"/>
            <a:ext cx="114141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прототипа модели: структура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6725" y="1134511"/>
            <a:ext cx="113157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данный момент в модели определены следующие агенты:</a:t>
            </a: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42925" indent="352425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MiningChemicalСluster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сцена, на которой происходит взаимодействие агентов;</a:t>
            </a:r>
          </a:p>
          <a:p>
            <a:pPr marL="542925" lvl="0" indent="352425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Enterprise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предприятие;</a:t>
            </a:r>
          </a:p>
          <a:p>
            <a:pPr marL="542925" lvl="0" indent="89535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enterprises &lt;..&gt;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популяция предприятий горно-химического кластера;</a:t>
            </a:r>
          </a:p>
          <a:p>
            <a:pPr marL="542925" lvl="0" indent="352425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Person</a:t>
            </a:r>
            <a:r>
              <a:rPr lang="en-US" sz="20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</a:t>
            </a:r>
            <a:r>
              <a:rPr lang="ru-RU" sz="20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человек трудоспособного возраста:</a:t>
            </a:r>
          </a:p>
          <a:p>
            <a:pPr marL="542925" indent="895350" algn="just"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workers &lt;..&gt;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популяция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«Работники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предприятия»;</a:t>
            </a:r>
            <a:endPara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42925" indent="895350" algn="just"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unemployedsMCC &lt;..&gt;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популяция безработных горно-химического кластера;</a:t>
            </a:r>
            <a:endParaRPr lang="ru-RU" sz="2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42925" lvl="0" indent="352425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Staffing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штатное расписание:</a:t>
            </a:r>
          </a:p>
          <a:p>
            <a:pPr marL="542925" lvl="0" indent="89535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staffings</a:t>
            </a:r>
            <a:r>
              <a:rPr lang="ru-RU" sz="2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&lt;..&gt;</a:t>
            </a:r>
            <a:r>
              <a:rPr lang="en-US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популяция должностей предприятия.</a:t>
            </a:r>
            <a:endParaRPr lang="ru-RU" sz="2000" i="1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15450" y="6365875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6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2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6957"/>
            <a:ext cx="1142365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прототипа модели: структура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05925" y="6365875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7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8693327" cy="384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0275" y="5848350"/>
            <a:ext cx="755332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Популяция – коллекция из агентов определенного типа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036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166007"/>
            <a:ext cx="11328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модели: алгоритмы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9900" y="1878643"/>
            <a:ext cx="4991100" cy="4503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indent="26670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нешняя миграция кадров:</a:t>
            </a:r>
          </a:p>
          <a:p>
            <a:pPr marL="447675" lvl="0" indent="447675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трудоустройство незанятого населения;</a:t>
            </a:r>
          </a:p>
          <a:p>
            <a:pPr marL="447675" lvl="0" indent="447675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высвобождение кадров;</a:t>
            </a:r>
          </a:p>
          <a:p>
            <a:pPr marL="447675" lvl="0" indent="447675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6670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нутренняя миграция кадров:</a:t>
            </a:r>
          </a:p>
          <a:p>
            <a:pPr marL="447675" lvl="1" indent="447675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вертикальная миграция – переход с одной должности на другую внутри одного предприятия;</a:t>
            </a:r>
          </a:p>
          <a:p>
            <a:pPr marL="447675" lvl="1" indent="447675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горизонтальная миграция кадров – переход работника в другую организацию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7825" y="6365875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8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6" y="1852005"/>
            <a:ext cx="6496049" cy="4521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292" y="860495"/>
            <a:ext cx="1135055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47675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логистические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процессы кадрового обеспечения кластера, реализованные на данном этапе исследования: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5565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6957"/>
            <a:ext cx="1142365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прототипа модели: агенты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775" y="732228"/>
            <a:ext cx="677227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MiningChemicalСluster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сцена взаимодействия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15450" y="6375400"/>
            <a:ext cx="2743200" cy="365125"/>
          </a:xfrm>
        </p:spPr>
        <p:txBody>
          <a:bodyPr/>
          <a:lstStyle/>
          <a:p>
            <a:fld id="{94238E07-2951-460F-B7BE-739333151EF6}" type="slidenum"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pPr/>
              <a:t>9</a:t>
            </a:fld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8850" y="1157555"/>
            <a:ext cx="959167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indent="361950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данных:</a:t>
            </a:r>
          </a:p>
          <a:p>
            <a:pPr marL="447675" lvl="0" indent="361950"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Data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361950">
              <a:lnSpc>
                <a:spcPct val="150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361950">
              <a:lnSpc>
                <a:spcPct val="150000"/>
              </a:lnSpc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Mетоды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47675" lvl="0" indent="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wrightArrays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инициализации модели служит для наполнения массивов легенды;</a:t>
            </a:r>
          </a:p>
          <a:p>
            <a:pPr marL="447675" lvl="0" indent="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ежегодное событие, запускает другие методы с указанной периодичностью;</a:t>
            </a:r>
          </a:p>
          <a:p>
            <a:pPr marL="447675" lvl="0" indent="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CreateWorld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инициализация начальных параметров модели;</a:t>
            </a:r>
          </a:p>
          <a:p>
            <a:pPr marL="447675" lvl="0" indent="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BornUms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новых объектов типа «безработные» (агент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47675" lvl="0" indent="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GoToWork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алгоритм поиска работы для безработных;</a:t>
            </a:r>
          </a:p>
          <a:p>
            <a:pPr marL="447675" lvl="0" indent="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delWork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nWorks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алгоритм ликвидации предприятия.</a:t>
            </a:r>
          </a:p>
          <a:p>
            <a:pPr marL="447675" lvl="0" indent="3619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62000"/>
            <a:ext cx="2005012" cy="592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4433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1094</Words>
  <Application>Microsoft Office PowerPoint</Application>
  <PresentationFormat>Произвольный</PresentationFormat>
  <Paragraphs>176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Леночка</dc:creator>
  <cp:lastModifiedBy>11</cp:lastModifiedBy>
  <cp:revision>63</cp:revision>
  <dcterms:created xsi:type="dcterms:W3CDTF">2022-03-16T03:02:30Z</dcterms:created>
  <dcterms:modified xsi:type="dcterms:W3CDTF">2022-03-30T08:23:41Z</dcterms:modified>
</cp:coreProperties>
</file>