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4" r:id="rId9"/>
    <p:sldId id="266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F8773B-6B4B-42DA-BE2F-039C90BC9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05C245D-405B-4630-A216-9FE52EB32F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408BFB-42DA-4D4E-AF02-04C95DF60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50C2-B456-439E-9E89-3E888E3B764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D28F33-9729-4AC8-8EB1-63EC7F998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071EF8-0FD5-4782-9F47-6144FD034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096-1D5D-4F3B-A417-748DDF02C7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96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A91248-E9B3-464C-A5E3-B719E421B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29F5AD1-A2EC-4388-9ADF-53EF7EB4C0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00E3F0-7CDC-4568-A5A3-7E5CA94BE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50C2-B456-439E-9E89-3E888E3B764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AF9F07-77CA-4B12-9127-B6027DBE1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B9863C-07E4-4379-959F-1095103A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096-1D5D-4F3B-A417-748DDF02C7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56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A80B1D6-3647-4893-A38E-69C3498A8D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CECAA8E-2347-4F06-9642-09BB75683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B7EFCE-375B-4D04-8DAE-20013BFC0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50C2-B456-439E-9E89-3E888E3B764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6FF96A-36F3-4A48-BE4E-695B25A9B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9F9DE5-9FB4-46E4-8063-259FFF758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096-1D5D-4F3B-A417-748DDF02C7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27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2691D4-C10E-42D7-B8FD-49939E976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017EC4-974E-4E16-B343-2596C51DB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F9BB31-2B0F-4166-9A8F-6ECD3EA28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50C2-B456-439E-9E89-3E888E3B764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A29C5F-3773-4D36-BEC4-9F20CF24C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55CBC3-B492-477B-9CA1-C5FDC1DB9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096-1D5D-4F3B-A417-748DDF02C7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4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E3E637-95FD-43FC-A3BD-6C5F36288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F6628DD-380B-4154-8A5D-3A4E953A9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296616-81E8-44B1-B485-E26AE1160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50C2-B456-439E-9E89-3E888E3B764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44CDCF-3CA8-470D-A8BF-7FFA3882E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DA1EAE-7D85-4DCC-B4B6-CD5709D44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096-1D5D-4F3B-A417-748DDF02C7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880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234229-2ED1-4DF9-AC82-D10377B5E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15CBE2-EC50-4AB4-B25D-DD346B103A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C0BD245-8716-4ABC-A71A-501D901BF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68EB4A-FF9C-4BD7-B215-A1A3C9234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50C2-B456-439E-9E89-3E888E3B764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ABF6BE-A41C-49F7-969D-37D86055F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2BE9EC-72A1-4424-90F3-2BB20CC1F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096-1D5D-4F3B-A417-748DDF02C7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95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A57885-86CC-4936-94EA-233008275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93679D-80FA-41FC-9243-B6387E07E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F040297-39A6-4C3C-A3FE-C34B01992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306D1FF-B94B-4199-A04D-2D49726089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5601F47-0994-4CE4-B6C3-6C37287F14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5287A5D-82BE-41F2-977C-497F3D344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50C2-B456-439E-9E89-3E888E3B764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D70C486-F1D8-4EA8-8590-916A0E555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9C1E54C-57F4-4215-8194-F751E1D27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096-1D5D-4F3B-A417-748DDF02C7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48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4B978E-0289-46B8-832D-FDF338C7C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A7A6CF6-54E9-4062-A8F5-5C4D9E3C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50C2-B456-439E-9E89-3E888E3B764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D00ADF-E9AF-42C9-ACA5-0504F98AD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17835F9-BCEF-43FE-AF75-1C2D3214C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096-1D5D-4F3B-A417-748DDF02C7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90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A57E6B1-AC38-4A7C-B5D4-D0A2E571D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50C2-B456-439E-9E89-3E888E3B764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8E71913-D7C0-4D19-8102-F5081EC76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DDFBFF0-C73E-49B8-B348-110B5C175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096-1D5D-4F3B-A417-748DDF02C7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799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76F652-952C-48FC-AF42-FA927227A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78A87F-AE4F-403B-B4A6-601D79124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9D8655E-B295-4879-9DD9-CF22EE123F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FEEA73-FFAB-4148-9B56-CA82032B6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50C2-B456-439E-9E89-3E888E3B764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3D1C645-833E-4A32-913C-78C6D2125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89A2EB2-6FE6-42A3-A16A-77A69FE0C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096-1D5D-4F3B-A417-748DDF02C7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684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2AEC3A-B01F-4748-BFBA-F7C7E374B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83F950F-9C25-43DC-84BA-FEF15E5B77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F46CB87-2FE5-44DA-9D9E-470F6DAC3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2312D33-BD2E-417C-A2B4-1D7F888CA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50C2-B456-439E-9E89-3E888E3B764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C70B21-AA03-42B0-8449-854E3A1AD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6B86AB-BA85-4E66-BAA9-EF8E545A1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C096-1D5D-4F3B-A417-748DDF02C7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049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BF2466-1006-467A-9E41-D4968E00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BF2D547-E7D0-4CD9-BAA9-AF94A68E9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E47077-FC9E-44C5-9D90-B1130436CA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950C2-B456-439E-9E89-3E888E3B764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1A6D1E-2237-43D6-8EEB-5C87FDD67C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817EB3-2BA0-48C0-B2B5-8F6598F272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6C096-1D5D-4F3B-A417-748DDF02C7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12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0967B8-2C4E-4722-AEE6-2ECCE1B2BC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3583" y="1439340"/>
            <a:ext cx="9440034" cy="1828801"/>
          </a:xfrm>
        </p:spPr>
        <p:txBody>
          <a:bodyPr>
            <a:normAutofit/>
          </a:bodyPr>
          <a:lstStyle/>
          <a:p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информационно-аналитической системы на основе технологии разведочного поиска в среде открытых данных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578EAE1-5C6F-45FE-93FB-A624696C5A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80201" y="3975100"/>
            <a:ext cx="4940300" cy="533400"/>
          </a:xfrm>
        </p:spPr>
        <p:txBody>
          <a:bodyPr>
            <a:noAutofit/>
          </a:bodyPr>
          <a:lstStyle/>
          <a:p>
            <a:pPr marL="6350" marR="396240" indent="-6350" algn="ctr">
              <a:spcAft>
                <a:spcPts val="340"/>
              </a:spcAf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Выполнила студентка 1 курса</a:t>
            </a:r>
          </a:p>
          <a:p>
            <a:pPr marL="6350" marR="396240" indent="-6350" algn="ctr">
              <a:spcAft>
                <a:spcPts val="340"/>
              </a:spcAf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Ильина Вероника Алексеевна</a:t>
            </a:r>
          </a:p>
          <a:p>
            <a:pPr marL="6350" marR="396240" indent="-6350" algn="ctr">
              <a:spcAft>
                <a:spcPts val="340"/>
              </a:spcAf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Направление подготовки 09.04.02</a:t>
            </a:r>
          </a:p>
          <a:p>
            <a:pPr marL="6350" marR="396240" indent="-6350" algn="ctr">
              <a:spcAft>
                <a:spcPts val="340"/>
              </a:spcAf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Информационные системы и технологии </a:t>
            </a:r>
          </a:p>
          <a:p>
            <a:pPr marL="6350" marR="396240" indent="-6350" algn="ctr">
              <a:spcAft>
                <a:spcPts val="340"/>
              </a:spcAf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Направленность (профиль): Информационные системы предприятий и учреждений</a:t>
            </a:r>
          </a:p>
          <a:p>
            <a:pPr marL="6350" marR="396240" indent="-6350" algn="ctr">
              <a:spcAft>
                <a:spcPts val="34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111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DAE326-0B6C-4D00-B5AC-627848548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2458550"/>
            <a:ext cx="10353762" cy="970450"/>
          </a:xfrm>
        </p:spPr>
        <p:txBody>
          <a:bodyPr/>
          <a:lstStyle/>
          <a:p>
            <a:pPr algn="ctr"/>
            <a:r>
              <a:rPr lang="ru-RU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933712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B70961-192B-4FD5-B6C6-FA88ECF74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41B2FB-8304-4797-8396-23A3F75BA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21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Выбор релевантного материала из большого набора данных из социальных сетей — распространенная проблема, с которой многие сталкиваются. Информационный поиск позволяет упростить и частично автоматизировать подобные сценарии. Обычно задачи информационного поиска делят на два больших класса: поиск по четко сформулированному лаконичному запросу (</a:t>
            </a:r>
            <a:r>
              <a:rPr lang="ru-RU" sz="2100" b="0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known-item</a:t>
            </a:r>
            <a:r>
              <a:rPr lang="ru-RU" sz="21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0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ru-RU" sz="21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и разведочный поиск (</a:t>
            </a:r>
            <a:r>
              <a:rPr lang="ru-RU" sz="2100" b="0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exploratory</a:t>
            </a:r>
            <a:r>
              <a:rPr lang="ru-RU" sz="21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0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ru-RU" sz="21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 </a:t>
            </a:r>
            <a:endParaRPr lang="ru-RU" sz="21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797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2A77AA-F2EB-47CD-96FB-DB15D2DB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ru-RU" sz="3600" i="0" u="none" strike="noStrik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Разведочный поиск</a:t>
            </a: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23CAE3-1F37-4893-B08F-BB064A798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ru-RU" sz="18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Разведочный поиск- это новая парадигма в информационном поиске, нацеленная на дальнейшее устранение барьеров между Человеком и Знанием. Разведочный поиск объединяет и автоматизирует процессы поиска, систематизации и усвоения знаний.</a:t>
            </a:r>
            <a:endParaRPr lang="ru-RU" sz="18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40589DC-4918-41AA-9F52-125699AED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220" y="4505324"/>
            <a:ext cx="4252912" cy="192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248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E4FE1B-C813-4876-835A-A53A17C00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i="0" u="none" strike="noStrike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тематического моделирования</a:t>
            </a:r>
            <a:br>
              <a:rPr lang="ru-RU" sz="2400" b="1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2608D6-AC4A-49F4-B1C5-DD41E1F69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1800" dirty="0">
              <a:solidFill>
                <a:schemeClr val="tx1">
                  <a:lumMod val="95000"/>
                </a:schemeClr>
              </a:solidFill>
              <a:effectLst/>
              <a:latin typeface="Calibri" panose="020F0502020204030204" pitchFamily="34" charset="0"/>
            </a:endParaRPr>
          </a:p>
          <a:p>
            <a:r>
              <a:rPr lang="ru-RU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Тематическое моделирование — способ построения модели коллекции текстовых документов, которая определяет, к каким темам относится каждый из документов. </a:t>
            </a:r>
            <a:endParaRPr lang="ru-RU" sz="1800" dirty="0">
              <a:solidFill>
                <a:schemeClr val="tx1">
                  <a:lumMod val="9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Тема — специальная терминология предметной области.</a:t>
            </a:r>
          </a:p>
          <a:p>
            <a:r>
              <a:rPr lang="ru-RU" sz="18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Вероятностное тематическое моделирование — это набор алгоритмов, позволяющих анализировать слова в больших наборах документов и извлекать из них темы, связи между темами и изменение их во времени.</a:t>
            </a:r>
          </a:p>
          <a:p>
            <a:r>
              <a:rPr lang="ru-RU" sz="18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 – это значимая часть слова, очищенная от незначащих аффиксов (т.е. словообразовательных морфем, которые присоединяются к корню слова).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265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C4E7DB-7706-43E4-9C0E-E906CB5A2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ru-RU" sz="3600" i="0" u="none" strike="noStrik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 тематического моделирования</a:t>
            </a:r>
            <a:br>
              <a:rPr lang="ru-RU" sz="2000" b="0" dirty="0">
                <a:solidFill>
                  <a:schemeClr val="tx1"/>
                </a:solidFill>
                <a:effectLst/>
              </a:rPr>
            </a:b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BF8EE5-4A33-4FD5-A855-214597D09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ru-RU" sz="18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Целью тематического моделирования является автоматизация анализа текста. </a:t>
            </a: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ru-RU" sz="18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Задачи построения тематической модели:</a:t>
            </a:r>
            <a:endParaRPr lang="ru-RU" sz="1800" b="0" dirty="0">
              <a:solidFill>
                <a:schemeClr val="tx1"/>
              </a:solidFill>
              <a:effectLst/>
            </a:endParaRPr>
          </a:p>
          <a:p>
            <a:pPr rtl="0" fontAlgn="base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Классификация и категоризация документов</a:t>
            </a:r>
            <a:r>
              <a:rPr lang="en-US" sz="1800" dirty="0">
                <a:latin typeface="Calibri" panose="020F0502020204030204" pitchFamily="34" charset="0"/>
              </a:rPr>
              <a:t>;</a:t>
            </a:r>
            <a:endParaRPr lang="ru-RU" sz="1800" b="0" i="0" u="none" strike="noStrike" dirty="0"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 Автоматическое аннотирование документов;</a:t>
            </a:r>
          </a:p>
          <a:p>
            <a:pPr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Автоматическая </a:t>
            </a:r>
            <a:r>
              <a:rPr lang="ru-RU" sz="1800" b="0" i="0" u="none" strike="noStrike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суммаризация</a:t>
            </a:r>
            <a:r>
              <a:rPr lang="ru-RU" sz="18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коллекции;</a:t>
            </a:r>
            <a:endParaRPr lang="en-US" sz="1800" b="0" i="0" u="none" strike="noStrike" dirty="0"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fontAlgn="base">
              <a:spcBef>
                <a:spcPts val="0"/>
              </a:spcBef>
              <a:spcAft>
                <a:spcPts val="1200"/>
              </a:spcAft>
            </a:pPr>
            <a:r>
              <a:rPr lang="ru-RU" sz="18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Тематическая сегментация документов</a:t>
            </a:r>
            <a:endParaRPr lang="ru-RU" sz="1800" dirty="0"/>
          </a:p>
          <a:p>
            <a:pPr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1800" b="0" i="0" u="none" strike="noStrike" dirty="0"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385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3D3741-A7E4-4B49-A009-3ACC7D6DC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i="0" u="none" strike="noStrik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тематического моделирования</a:t>
            </a:r>
            <a:br>
              <a:rPr lang="ru-RU" sz="1800" b="1" dirty="0">
                <a:solidFill>
                  <a:schemeClr val="tx1"/>
                </a:solidFill>
                <a:effectLst/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C02AC1-D348-4360-817B-5F5C7C69B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Латентно-семантический анализ (ЛСА) (</a:t>
            </a:r>
            <a:r>
              <a:rPr lang="ru-RU" sz="1800" b="1" i="0" u="sng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англ.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1" i="1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Latent semantic analysis, LSA</a:t>
            </a:r>
            <a:r>
              <a:rPr lang="en-US" sz="1800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)</a:t>
            </a:r>
            <a:endParaRPr lang="en-US" b="1" dirty="0">
              <a:solidFill>
                <a:schemeClr val="tx1"/>
              </a:solidFill>
              <a:effectLst/>
            </a:endParaRPr>
          </a:p>
          <a:p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Вероятностный латентно-семантический анализ (</a:t>
            </a:r>
            <a:r>
              <a:rPr lang="en-US" sz="1800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Probabilistic Latent Semantic Analysis, PLSA) </a:t>
            </a:r>
            <a:endParaRPr lang="en-US" b="1" dirty="0">
              <a:solidFill>
                <a:schemeClr val="tx1"/>
              </a:solidFill>
              <a:effectLst/>
            </a:endParaRPr>
          </a:p>
          <a:p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Модель скрытого размещения Дирихле Модель скрытого размещения Дирихле (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Latent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Dirichlet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Allocation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, LDA)</a:t>
            </a:r>
            <a:endParaRPr lang="ru-RU" b="1" dirty="0">
              <a:solidFill>
                <a:schemeClr val="tx1"/>
              </a:solidFill>
              <a:effectLst/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А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ддитивной регуляризации тематических моделей (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Additive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Regularization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of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Topic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Models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, ARTM), разработанного Воронцовым (2014)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713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3647BC-B948-4FD4-A2D1-4E8D9A4CB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ru-RU" i="0" u="none" strike="noStrik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практической части </a:t>
            </a:r>
            <a:b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CF5446-4FD1-40B0-A490-F867CEB30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Тематическое моделирование реализуется в некоторых программных сервисах. Для практики мы использовали два сервиса, это Orange и  CLARIN-PL. Для того, чтобы приступить к практической части необходимо взять набор данных. Данные для практики мы взяли готовый </a:t>
            </a:r>
            <a:r>
              <a:rPr lang="ru-RU" sz="1800" b="0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dataset</a:t>
            </a:r>
            <a:r>
              <a:rPr lang="ru-RU" sz="18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паблика</a:t>
            </a:r>
            <a:r>
              <a:rPr lang="ru-RU" sz="18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города Апатиты. 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463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D4603E-BFBA-45DC-B91A-0ADD0DBAB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54F87B-0012-4BF2-A7D9-8B2489306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3795" y="2221995"/>
            <a:ext cx="4876344" cy="544884"/>
          </a:xfrm>
        </p:spPr>
        <p:txBody>
          <a:bodyPr/>
          <a:lstStyle/>
          <a:p>
            <a:pPr algn="ctr"/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</a:t>
            </a:r>
            <a:r>
              <a:rPr lang="en-US" sz="1800" b="1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Orange</a:t>
            </a: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B09C371-397C-45C1-9591-B3921E302D4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4927" y="2828090"/>
            <a:ext cx="4994792" cy="3331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Текст 4">
            <a:extLst>
              <a:ext uri="{FF2B5EF4-FFF2-40B4-BE49-F238E27FC236}">
                <a16:creationId xmlns:a16="http://schemas.microsoft.com/office/drawing/2014/main" id="{13758F77-9B75-48FB-8599-ADF311F882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9786" y="2221996"/>
            <a:ext cx="4895330" cy="544883"/>
          </a:xfrm>
        </p:spPr>
        <p:txBody>
          <a:bodyPr/>
          <a:lstStyle/>
          <a:p>
            <a:pPr algn="ctr"/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</a:t>
            </a:r>
            <a:r>
              <a:rPr lang="en-US" sz="1800" b="1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CLARIN-PL </a:t>
            </a:r>
            <a:endParaRPr lang="en-US" b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E3328AE1-513D-4301-8235-8F8729191890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41" y="2603088"/>
            <a:ext cx="2205536" cy="1466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E3BE6A8C-4F71-45DB-BC11-E9CAC7E09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677" y="2574693"/>
            <a:ext cx="3046398" cy="1919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B9A902FE-F4C1-4FE7-A87B-B6BE3F684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306" y="4240579"/>
            <a:ext cx="3524258" cy="1919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0403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D34ABA-A2B8-4536-AE5F-0A9D24586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CF5F86-0950-475F-B63C-E9811F710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 полон источников информации и знаний, которые могут сбить с толку пользователей и заставить их тратить дополнительное время и усилия на поиск подходящей информации по конкретным темам или объектам. И наоборот, необходимость анализа коротких текстов стала очень актуальной по мере роста популярности микроблогов, таких как </a:t>
            </a:r>
            <a:r>
              <a:rPr lang="ru-RU" sz="1800" b="0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Вконтакте</a:t>
            </a:r>
            <a:r>
              <a:rPr lang="ru-RU" sz="18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Проблема с выводом тем из короткого текста связана с тем, что он содержит относительно небольшие объемы и зашумленные данные, которые могут привести к выводу неточной темы. TM может преодолеть такую ​​проблему, поскольку считается мощным методом.</a:t>
            </a: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ТМ применялась во многих областях исследований, таких как информационный поиск, компьютерная лингвистика и НЛП. Кроме того, он эффективно применяется для задач кластеризации, запросов и извлечения для таких источников данных, как текст, изображения, видео и генетика. Подходы TM по-прежнему имеют проблемы, связанные с методами, используемыми для решения реальных задач, таких как проблемы масштабируемости. и генетика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4466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1403</TotalTime>
  <Words>533</Words>
  <Application>Microsoft Office PowerPoint</Application>
  <PresentationFormat>Широкоэкранный</PresentationFormat>
  <Paragraphs>36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Разработка информационно-аналитической системы на основе технологии разведочного поиска в среде открытых данных </vt:lpstr>
      <vt:lpstr>Введение</vt:lpstr>
      <vt:lpstr>Разведочный поиск</vt:lpstr>
      <vt:lpstr>Основные понятия тематического моделирования </vt:lpstr>
      <vt:lpstr>Цель и задачи тематического моделирования  </vt:lpstr>
      <vt:lpstr>Методы тематического моделирования </vt:lpstr>
      <vt:lpstr> Подготовка практической части  </vt:lpstr>
      <vt:lpstr>Практика</vt:lpstr>
      <vt:lpstr>Заключение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информационно-аналитической системы на основе технологии разведочного поиска в среде открытых данных</dc:title>
  <dc:creator>Ильина Вероника Алексеевна</dc:creator>
  <cp:lastModifiedBy>Ильина Вероника Алексеевна</cp:lastModifiedBy>
  <cp:revision>11</cp:revision>
  <dcterms:created xsi:type="dcterms:W3CDTF">2022-03-23T06:25:51Z</dcterms:created>
  <dcterms:modified xsi:type="dcterms:W3CDTF">2022-03-30T06:59:22Z</dcterms:modified>
</cp:coreProperties>
</file>